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6" r:id="rId3"/>
    <p:sldId id="287" r:id="rId4"/>
    <p:sldId id="300" r:id="rId5"/>
    <p:sldId id="316" r:id="rId6"/>
    <p:sldId id="323" r:id="rId7"/>
    <p:sldId id="290" r:id="rId8"/>
    <p:sldId id="304" r:id="rId9"/>
    <p:sldId id="301" r:id="rId10"/>
    <p:sldId id="302" r:id="rId11"/>
    <p:sldId id="324" r:id="rId12"/>
    <p:sldId id="326" r:id="rId13"/>
    <p:sldId id="314" r:id="rId14"/>
    <p:sldId id="318" r:id="rId15"/>
    <p:sldId id="320" r:id="rId16"/>
    <p:sldId id="321" r:id="rId17"/>
    <p:sldId id="319" r:id="rId18"/>
    <p:sldId id="315" r:id="rId19"/>
    <p:sldId id="322" r:id="rId20"/>
    <p:sldId id="327" r:id="rId21"/>
    <p:sldId id="325" r:id="rId22"/>
    <p:sldId id="306" r:id="rId23"/>
    <p:sldId id="311" r:id="rId24"/>
    <p:sldId id="310" r:id="rId25"/>
    <p:sldId id="307" r:id="rId26"/>
    <p:sldId id="313" r:id="rId27"/>
    <p:sldId id="308" r:id="rId28"/>
    <p:sldId id="312" r:id="rId29"/>
    <p:sldId id="285"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101" autoAdjust="0"/>
  </p:normalViewPr>
  <p:slideViewPr>
    <p:cSldViewPr snapToGrid="0">
      <p:cViewPr varScale="1">
        <p:scale>
          <a:sx n="78" d="100"/>
          <a:sy n="78" d="100"/>
        </p:scale>
        <p:origin x="83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2013757-EDC2-40EE-BE43-F76769715D3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99753CB-3615-4AB0-960D-6D15194DAC8A}"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92013757-EDC2-40EE-BE43-F76769715D3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9753CB-3615-4AB0-960D-6D15194DAC8A}"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92013757-EDC2-40EE-BE43-F76769715D3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9753CB-3615-4AB0-960D-6D15194DAC8A}" type="slidenum">
              <a:rPr lang="ru-RU" smtClean="0"/>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endParaRPr lang="ru-RU"/>
          </a:p>
        </p:txBody>
      </p:sp>
      <p:sp>
        <p:nvSpPr>
          <p:cNvPr id="5" name="Date Placeholder 4"/>
          <p:cNvSpPr>
            <a:spLocks noGrp="1"/>
          </p:cNvSpPr>
          <p:nvPr>
            <p:ph type="dt" sz="half" idx="10"/>
          </p:nvPr>
        </p:nvSpPr>
        <p:spPr/>
        <p:txBody>
          <a:bodyPr/>
          <a:lstStyle/>
          <a:p>
            <a:fld id="{92013757-EDC2-40EE-BE43-F76769715D3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9753CB-3615-4AB0-960D-6D15194DAC8A}" type="slidenum">
              <a:rPr lang="ru-RU" smtClean="0"/>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endParaRPr lang="ru-RU"/>
          </a:p>
        </p:txBody>
      </p:sp>
      <p:sp>
        <p:nvSpPr>
          <p:cNvPr id="5" name="Date Placeholder 4"/>
          <p:cNvSpPr>
            <a:spLocks noGrp="1"/>
          </p:cNvSpPr>
          <p:nvPr>
            <p:ph type="dt" sz="half" idx="10"/>
          </p:nvPr>
        </p:nvSpPr>
        <p:spPr/>
        <p:txBody>
          <a:bodyPr/>
          <a:lstStyle/>
          <a:p>
            <a:fld id="{92013757-EDC2-40EE-BE43-F76769715D3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9753CB-3615-4AB0-960D-6D15194DAC8A}" type="slidenum">
              <a:rPr lang="ru-RU" smtClean="0"/>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endParaRPr lang="ru-RU"/>
          </a:p>
        </p:txBody>
      </p:sp>
      <p:sp>
        <p:nvSpPr>
          <p:cNvPr id="5" name="Date Placeholder 4"/>
          <p:cNvSpPr>
            <a:spLocks noGrp="1"/>
          </p:cNvSpPr>
          <p:nvPr>
            <p:ph type="dt" sz="half" idx="10"/>
          </p:nvPr>
        </p:nvSpPr>
        <p:spPr/>
        <p:txBody>
          <a:bodyPr/>
          <a:lstStyle/>
          <a:p>
            <a:fld id="{92013757-EDC2-40EE-BE43-F76769715D3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9753CB-3615-4AB0-960D-6D15194DAC8A}" type="slidenum">
              <a:rPr lang="ru-RU" smtClean="0"/>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92013757-EDC2-40EE-BE43-F76769715D3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9753CB-3615-4AB0-960D-6D15194DAC8A}" type="slidenum">
              <a:rPr lang="ru-RU" smtClean="0"/>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92013757-EDC2-40EE-BE43-F76769715D3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9753CB-3615-4AB0-960D-6D15194DAC8A}"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92013757-EDC2-40EE-BE43-F76769715D3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9753CB-3615-4AB0-960D-6D15194DAC8A}"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92013757-EDC2-40EE-BE43-F76769715D35}" type="datetimeFigureOut">
              <a:rPr lang="ru-RU" smtClean="0"/>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99753CB-3615-4AB0-960D-6D15194DAC8A}"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92013757-EDC2-40EE-BE43-F76769715D3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9753CB-3615-4AB0-960D-6D15194DAC8A}"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92013757-EDC2-40EE-BE43-F76769715D35}" type="datetimeFigureOut">
              <a:rPr lang="ru-RU" smtClean="0"/>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99753CB-3615-4AB0-960D-6D15194DAC8A}"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2013757-EDC2-40EE-BE43-F76769715D35}" type="datetimeFigureOut">
              <a:rPr lang="ru-RU" smtClean="0"/>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9753CB-3615-4AB0-960D-6D15194DAC8A}"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13757-EDC2-40EE-BE43-F76769715D35}" type="datetimeFigureOut">
              <a:rPr lang="ru-RU" smtClean="0"/>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9753CB-3615-4AB0-960D-6D15194DAC8A}"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92013757-EDC2-40EE-BE43-F76769715D3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9753CB-3615-4AB0-960D-6D15194DAC8A}"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92013757-EDC2-40EE-BE43-F76769715D35}" type="datetimeFigureOut">
              <a:rPr lang="ru-RU" smtClean="0"/>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99753CB-3615-4AB0-960D-6D15194DAC8A}"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2013757-EDC2-40EE-BE43-F76769715D35}" type="datetimeFigureOut">
              <a:rPr lang="ru-RU" smtClean="0"/>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99753CB-3615-4AB0-960D-6D15194DAC8A}"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jpeg"/><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33833" y="1504335"/>
            <a:ext cx="9970780" cy="3805083"/>
          </a:xfrm>
        </p:spPr>
        <p:txBody>
          <a:bodyPr>
            <a:normAutofit/>
          </a:bodyPr>
          <a:lstStyle/>
          <a:p>
            <a:pPr algn="ctr"/>
            <a:r>
              <a:rPr lang="ru-RU" b="1" dirty="0">
                <a:latin typeface="Times New Roman" panose="02020603050405020304" pitchFamily="18" charset="0"/>
                <a:cs typeface="Times New Roman" panose="02020603050405020304" pitchFamily="18" charset="0"/>
              </a:rPr>
              <a:t>ОТЧЕТ</a:t>
            </a:r>
            <a:br>
              <a:rPr lang="ru-RU" b="1" dirty="0">
                <a:latin typeface="Times New Roman" panose="02020603050405020304" pitchFamily="18" charset="0"/>
                <a:cs typeface="Times New Roman" panose="02020603050405020304" pitchFamily="18" charset="0"/>
              </a:rPr>
            </a:br>
            <a:r>
              <a:rPr lang="ru-RU" b="1" dirty="0">
                <a:latin typeface="Times New Roman" panose="02020603050405020304" pitchFamily="18" charset="0"/>
                <a:cs typeface="Times New Roman" panose="02020603050405020304" pitchFamily="18" charset="0"/>
              </a:rPr>
              <a:t>осенней воспитательной декады «Студент-ОММУ-Родители»</a:t>
            </a:r>
            <a:endParaRPr lang="ru-RU"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14842" y="344129"/>
            <a:ext cx="5037666" cy="3778250"/>
          </a:xfrm>
        </p:spPr>
      </p:pic>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7510" y="2234379"/>
            <a:ext cx="6007510" cy="450563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Замещающее содержимое 3"/>
          <p:cNvPicPr>
            <a:picLocks noChangeAspect="1"/>
          </p:cNvPicPr>
          <p:nvPr>
            <p:ph idx="1"/>
          </p:nvPr>
        </p:nvPicPr>
        <p:blipFill>
          <a:blip r:embed="rId1"/>
          <a:stretch>
            <a:fillRect/>
          </a:stretch>
        </p:blipFill>
        <p:spPr>
          <a:xfrm>
            <a:off x="1873885" y="367030"/>
            <a:ext cx="3321050" cy="6169660"/>
          </a:xfrm>
          <a:prstGeom prst="rect">
            <a:avLst/>
          </a:prstGeom>
        </p:spPr>
      </p:pic>
      <p:pic>
        <p:nvPicPr>
          <p:cNvPr id="5" name="Изображение 4"/>
          <p:cNvPicPr>
            <a:picLocks noChangeAspect="1"/>
          </p:cNvPicPr>
          <p:nvPr/>
        </p:nvPicPr>
        <p:blipFill>
          <a:blip r:embed="rId2"/>
          <a:stretch>
            <a:fillRect/>
          </a:stretch>
        </p:blipFill>
        <p:spPr>
          <a:xfrm>
            <a:off x="6736715" y="366395"/>
            <a:ext cx="3650615" cy="61702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0981" y="624110"/>
            <a:ext cx="9803631" cy="781903"/>
          </a:xfrm>
        </p:spPr>
        <p:txBody>
          <a:bodyPr>
            <a:normAutofit/>
          </a:bodyPr>
          <a:lstStyle/>
          <a:p>
            <a:pPr algn="ctr"/>
            <a:r>
              <a:rPr lang="ru-RU" sz="3200" b="1" dirty="0">
                <a:latin typeface="Times New Roman" panose="02020603050405020304" pitchFamily="18" charset="0"/>
                <a:cs typeface="Times New Roman" panose="02020603050405020304" pitchFamily="18" charset="0"/>
              </a:rPr>
              <a:t>РОДИТЕЛЬСКИЕ СОБРАНИЯ</a:t>
            </a:r>
            <a:endParaRPr lang="en-US"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2116" y="1219200"/>
            <a:ext cx="11042496" cy="5486400"/>
          </a:xfrm>
        </p:spPr>
        <p:txBody>
          <a:bodyPr>
            <a:normAutofit fontScale="92500"/>
          </a:bodyPr>
          <a:lstStyle/>
          <a:p>
            <a:pPr>
              <a:lnSpc>
                <a:spcPct val="115000"/>
              </a:lnSpc>
              <a:spcAft>
                <a:spcPts val="1000"/>
              </a:spcAft>
            </a:pPr>
            <a:r>
              <a:rPr lang="ru-RU" sz="2400" dirty="0">
                <a:solidFill>
                  <a:schemeClr val="tx1"/>
                </a:solidFill>
                <a:latin typeface="Times New Roman" panose="02020603050405020304" pitchFamily="18" charset="0"/>
                <a:cs typeface="Times New Roman" panose="02020603050405020304" pitchFamily="18" charset="0"/>
              </a:rPr>
              <a:t>В рамках декады были проведены родительские собрания </a:t>
            </a:r>
            <a:r>
              <a:rPr lang="ru-RU"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во всех группах</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Ошского</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международного</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медицинского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университета</a:t>
            </a:r>
            <a:endPar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Формат</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оффлайн для родителей местных студентов,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онлайн-встречи</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через</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платформу</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Zoom</a:t>
            </a:r>
            <a:r>
              <a:rPr lang="ru-RU"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для родителей студентов из дальнего зарубежья</a:t>
            </a:r>
            <a:endPar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Организаторы</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кураторы</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групп</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Ошского</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международного</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медицинского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университета</a:t>
            </a:r>
            <a:endPar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Aft>
                <a:spcPts val="1000"/>
              </a:spcAft>
            </a:pP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Участники</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родители</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студентов</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кураторы</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представители</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деканат</a:t>
            </a:r>
            <a:r>
              <a:rPr lang="ru-RU"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a:t>
            </a:r>
            <a:endPar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lnSpc>
                <a:spcPct val="115000"/>
              </a:lnSpc>
              <a:spcBef>
                <a:spcPts val="1000"/>
              </a:spcBef>
            </a:pPr>
            <a:r>
              <a:rPr lang="en-US" sz="2400" b="1" dirty="0" err="1">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Цель</a:t>
            </a:r>
            <a:r>
              <a:rPr lang="en-US" sz="2400" b="1"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ru-RU" sz="2400" b="1"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организации родительских собраний</a:t>
            </a:r>
            <a:endParaRPr lang="en-US" sz="2400" b="1"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endParaRPr>
          </a:p>
          <a:p>
            <a:pPr>
              <a:lnSpc>
                <a:spcPct val="115000"/>
              </a:lnSpc>
              <a:spcAft>
                <a:spcPts val="1000"/>
              </a:spcAft>
            </a:pP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Установление</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тесного</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взаимодействия</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между</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университетом</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родителями</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студентов</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обсуждение</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вопросов</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обучения</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дисциплины</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проживания</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в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общежитиях</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участия</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студентов</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во</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внеучебной</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жизни</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университета</a:t>
            </a:r>
            <a:r>
              <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23684" y="80963"/>
            <a:ext cx="5715000" cy="3778250"/>
          </a:xfr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684" y="2706591"/>
            <a:ext cx="6253316" cy="40704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67609" y="98323"/>
            <a:ext cx="6123359" cy="3445176"/>
          </a:xfr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4452" y="2819708"/>
            <a:ext cx="7177548" cy="40382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05261" y="245806"/>
            <a:ext cx="6715356" cy="3778250"/>
          </a:xfr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106" y="3079750"/>
            <a:ext cx="5798894" cy="37782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314632" y="157315"/>
            <a:ext cx="2117244" cy="4916129"/>
          </a:xfr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542" y="1278195"/>
            <a:ext cx="2508204" cy="543232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528" y="157316"/>
            <a:ext cx="2726239" cy="5047411"/>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575" y="1219404"/>
            <a:ext cx="2836857" cy="543232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87388" y="471948"/>
            <a:ext cx="2123516" cy="3778250"/>
          </a:xfr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561" y="1995948"/>
            <a:ext cx="2616605" cy="4655574"/>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823" y="137652"/>
            <a:ext cx="3342867" cy="4960374"/>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0" y="1693164"/>
            <a:ext cx="2905220" cy="51648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543258" y="285134"/>
            <a:ext cx="1963968" cy="4218039"/>
          </a:xfrm>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883" y="1418368"/>
            <a:ext cx="2375617" cy="5290034"/>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3913" y="285135"/>
            <a:ext cx="2867228" cy="5107858"/>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582" y="1305234"/>
            <a:ext cx="2867228" cy="555276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Замещающее содержимое 3"/>
          <p:cNvPicPr>
            <a:picLocks noChangeAspect="1"/>
          </p:cNvPicPr>
          <p:nvPr>
            <p:ph idx="1"/>
          </p:nvPr>
        </p:nvPicPr>
        <p:blipFill>
          <a:blip r:embed="rId1"/>
          <a:stretch>
            <a:fillRect/>
          </a:stretch>
        </p:blipFill>
        <p:spPr>
          <a:xfrm>
            <a:off x="635000" y="247015"/>
            <a:ext cx="2397125" cy="5568315"/>
          </a:xfrm>
          <a:prstGeom prst="rect">
            <a:avLst/>
          </a:prstGeom>
        </p:spPr>
      </p:pic>
      <p:pic>
        <p:nvPicPr>
          <p:cNvPr id="5" name="Изображение 4"/>
          <p:cNvPicPr>
            <a:picLocks noChangeAspect="1"/>
          </p:cNvPicPr>
          <p:nvPr/>
        </p:nvPicPr>
        <p:blipFill>
          <a:blip r:embed="rId2"/>
          <a:stretch>
            <a:fillRect/>
          </a:stretch>
        </p:blipFill>
        <p:spPr>
          <a:xfrm>
            <a:off x="3423285" y="1854835"/>
            <a:ext cx="2556510" cy="5003165"/>
          </a:xfrm>
          <a:prstGeom prst="rect">
            <a:avLst/>
          </a:prstGeom>
        </p:spPr>
      </p:pic>
      <p:pic>
        <p:nvPicPr>
          <p:cNvPr id="6" name="Изображение 5"/>
          <p:cNvPicPr>
            <a:picLocks noChangeAspect="1"/>
          </p:cNvPicPr>
          <p:nvPr/>
        </p:nvPicPr>
        <p:blipFill>
          <a:blip r:embed="rId3"/>
          <a:stretch>
            <a:fillRect/>
          </a:stretch>
        </p:blipFill>
        <p:spPr>
          <a:xfrm>
            <a:off x="6256020" y="177165"/>
            <a:ext cx="2599690" cy="5638165"/>
          </a:xfrm>
          <a:prstGeom prst="rect">
            <a:avLst/>
          </a:prstGeom>
        </p:spPr>
      </p:pic>
      <p:pic>
        <p:nvPicPr>
          <p:cNvPr id="7" name="Изображение 6"/>
          <p:cNvPicPr>
            <a:picLocks noChangeAspect="1"/>
          </p:cNvPicPr>
          <p:nvPr/>
        </p:nvPicPr>
        <p:blipFill>
          <a:blip r:embed="rId4"/>
          <a:stretch>
            <a:fillRect/>
          </a:stretch>
        </p:blipFill>
        <p:spPr>
          <a:xfrm>
            <a:off x="9489440" y="1795780"/>
            <a:ext cx="2407920" cy="48983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459" y="324465"/>
            <a:ext cx="9597154" cy="1052051"/>
          </a:xfrm>
        </p:spPr>
        <p:txBody>
          <a:bodyPr>
            <a:normAutofit/>
          </a:bodyPr>
          <a:lstStyle/>
          <a:p>
            <a:pPr algn="ctr"/>
            <a:r>
              <a:rPr lang="ru-RU" sz="2000" b="1" dirty="0">
                <a:solidFill>
                  <a:schemeClr val="tx1"/>
                </a:solidFill>
                <a:latin typeface="Times New Roman" panose="02020603050405020304" pitchFamily="18" charset="0"/>
                <a:cs typeface="Times New Roman" panose="02020603050405020304" pitchFamily="18" charset="0"/>
              </a:rPr>
              <a:t>Приказ кураторов на 2025-2026 учебный год факультета Лечебное дело ОММУ</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1501775" y="816077"/>
          <a:ext cx="10002837" cy="5844118"/>
        </p:xfrm>
        <a:graphic>
          <a:graphicData uri="http://schemas.openxmlformats.org/drawingml/2006/table">
            <a:tbl>
              <a:tblPr firstRow="1" bandRow="1">
                <a:tableStyleId>{5C22544A-7EE6-4342-B048-85BDC9FD1C3A}</a:tableStyleId>
              </a:tblPr>
              <a:tblGrid>
                <a:gridCol w="729697"/>
                <a:gridCol w="5938861"/>
                <a:gridCol w="3334279"/>
              </a:tblGrid>
              <a:tr h="417437">
                <a:tc>
                  <a:txBody>
                    <a:bodyPr/>
                    <a:lstStyle/>
                    <a:p>
                      <a:r>
                        <a:rPr lang="ru-RU" dirty="0">
                          <a:solidFill>
                            <a:schemeClr val="bg1"/>
                          </a:solidFill>
                        </a:rPr>
                        <a:t>№</a:t>
                      </a:r>
                      <a:endParaRPr lang="ru-RU" dirty="0">
                        <a:solidFill>
                          <a:schemeClr val="bg1"/>
                        </a:solidFill>
                      </a:endParaRPr>
                    </a:p>
                  </a:txBody>
                  <a:tcPr/>
                </a:tc>
                <a:tc>
                  <a:txBody>
                    <a:bodyPr/>
                    <a:lstStyle/>
                    <a:p>
                      <a:r>
                        <a:rPr lang="ru-RU" dirty="0">
                          <a:solidFill>
                            <a:schemeClr val="bg1"/>
                          </a:solidFill>
                        </a:rPr>
                        <a:t>ФИО куратора</a:t>
                      </a:r>
                      <a:endParaRPr lang="ru-RU" dirty="0">
                        <a:solidFill>
                          <a:schemeClr val="bg1"/>
                        </a:solidFill>
                      </a:endParaRPr>
                    </a:p>
                  </a:txBody>
                  <a:tcPr/>
                </a:tc>
                <a:tc>
                  <a:txBody>
                    <a:bodyPr/>
                    <a:lstStyle/>
                    <a:p>
                      <a:r>
                        <a:rPr lang="ru-RU" dirty="0">
                          <a:solidFill>
                            <a:schemeClr val="bg1"/>
                          </a:solidFill>
                        </a:rPr>
                        <a:t>Группа</a:t>
                      </a:r>
                      <a:endParaRPr lang="ru-RU" dirty="0">
                        <a:solidFill>
                          <a:schemeClr val="bg1"/>
                        </a:solidFill>
                      </a:endParaRPr>
                    </a:p>
                  </a:txBody>
                  <a:tcPr/>
                </a:tc>
              </a:tr>
              <a:tr h="417437">
                <a:tc>
                  <a:txBody>
                    <a:bodyPr/>
                    <a:lstStyle/>
                    <a:p>
                      <a:r>
                        <a:rPr lang="ru-RU" dirty="0">
                          <a:solidFill>
                            <a:schemeClr val="tx1"/>
                          </a:solidFill>
                        </a:rPr>
                        <a:t>1</a:t>
                      </a:r>
                      <a:endParaRPr lang="ru-RU" dirty="0">
                        <a:solidFill>
                          <a:schemeClr val="tx1"/>
                        </a:solidFill>
                      </a:endParaRPr>
                    </a:p>
                  </a:txBody>
                  <a:tcPr/>
                </a:tc>
                <a:tc>
                  <a:txBody>
                    <a:bodyPr/>
                    <a:lstStyle/>
                    <a:p>
                      <a:r>
                        <a:rPr lang="ru-RU" dirty="0" err="1">
                          <a:solidFill>
                            <a:schemeClr val="tx1"/>
                          </a:solidFill>
                        </a:rPr>
                        <a:t>Осмонбекова</a:t>
                      </a:r>
                      <a:r>
                        <a:rPr lang="ru-RU" dirty="0">
                          <a:solidFill>
                            <a:schemeClr val="tx1"/>
                          </a:solidFill>
                        </a:rPr>
                        <a:t> Г.М.</a:t>
                      </a:r>
                      <a:endParaRPr lang="ru-RU" dirty="0">
                        <a:solidFill>
                          <a:schemeClr val="tx1"/>
                        </a:solidFill>
                      </a:endParaRPr>
                    </a:p>
                  </a:txBody>
                  <a:tcPr/>
                </a:tc>
                <a:tc>
                  <a:txBody>
                    <a:bodyPr/>
                    <a:lstStyle/>
                    <a:p>
                      <a:r>
                        <a:rPr lang="ru-RU" dirty="0">
                          <a:solidFill>
                            <a:schemeClr val="tx1"/>
                          </a:solidFill>
                        </a:rPr>
                        <a:t>ЛД5-1-25</a:t>
                      </a:r>
                      <a:endParaRPr lang="ru-RU" dirty="0">
                        <a:solidFill>
                          <a:schemeClr val="tx1"/>
                        </a:solidFill>
                      </a:endParaRPr>
                    </a:p>
                  </a:txBody>
                  <a:tcPr/>
                </a:tc>
              </a:tr>
              <a:tr h="417437">
                <a:tc>
                  <a:txBody>
                    <a:bodyPr/>
                    <a:lstStyle/>
                    <a:p>
                      <a:r>
                        <a:rPr lang="ru-RU" dirty="0">
                          <a:solidFill>
                            <a:schemeClr val="tx1"/>
                          </a:solidFill>
                        </a:rPr>
                        <a:t>2</a:t>
                      </a:r>
                      <a:endParaRPr lang="ru-RU" dirty="0">
                        <a:solidFill>
                          <a:schemeClr val="tx1"/>
                        </a:solidFill>
                      </a:endParaRPr>
                    </a:p>
                  </a:txBody>
                  <a:tcPr/>
                </a:tc>
                <a:tc>
                  <a:txBody>
                    <a:bodyPr/>
                    <a:lstStyle/>
                    <a:p>
                      <a:r>
                        <a:rPr lang="ru-RU" dirty="0" err="1">
                          <a:solidFill>
                            <a:schemeClr val="tx1"/>
                          </a:solidFill>
                        </a:rPr>
                        <a:t>Танабаева</a:t>
                      </a:r>
                      <a:r>
                        <a:rPr lang="ru-RU" dirty="0">
                          <a:solidFill>
                            <a:schemeClr val="tx1"/>
                          </a:solidFill>
                        </a:rPr>
                        <a:t> А.З.</a:t>
                      </a:r>
                      <a:endParaRPr lang="ru-RU" dirty="0">
                        <a:solidFill>
                          <a:schemeClr val="tx1"/>
                        </a:solidFill>
                      </a:endParaRPr>
                    </a:p>
                  </a:txBody>
                  <a:tcPr/>
                </a:tc>
                <a:tc>
                  <a:txBody>
                    <a:bodyPr/>
                    <a:lstStyle/>
                    <a:p>
                      <a:r>
                        <a:rPr lang="ru-RU" dirty="0">
                          <a:solidFill>
                            <a:schemeClr val="tx1"/>
                          </a:solidFill>
                        </a:rPr>
                        <a:t>ЛД5-2-25</a:t>
                      </a:r>
                      <a:endParaRPr lang="ru-RU" dirty="0">
                        <a:solidFill>
                          <a:schemeClr val="tx1"/>
                        </a:solidFill>
                      </a:endParaRPr>
                    </a:p>
                  </a:txBody>
                  <a:tcPr/>
                </a:tc>
              </a:tr>
              <a:tr h="417437">
                <a:tc>
                  <a:txBody>
                    <a:bodyPr/>
                    <a:lstStyle/>
                    <a:p>
                      <a:r>
                        <a:rPr lang="ru-RU" dirty="0">
                          <a:solidFill>
                            <a:schemeClr val="tx1"/>
                          </a:solidFill>
                        </a:rPr>
                        <a:t>3</a:t>
                      </a:r>
                      <a:endParaRPr lang="ru-RU" dirty="0">
                        <a:solidFill>
                          <a:schemeClr val="tx1"/>
                        </a:solidFill>
                      </a:endParaRPr>
                    </a:p>
                  </a:txBody>
                  <a:tcPr/>
                </a:tc>
                <a:tc>
                  <a:txBody>
                    <a:bodyPr/>
                    <a:lstStyle/>
                    <a:p>
                      <a:r>
                        <a:rPr lang="ru-RU" dirty="0" err="1">
                          <a:solidFill>
                            <a:schemeClr val="tx1"/>
                          </a:solidFill>
                        </a:rPr>
                        <a:t>Сакибаева</a:t>
                      </a:r>
                      <a:r>
                        <a:rPr lang="ru-RU" dirty="0">
                          <a:solidFill>
                            <a:schemeClr val="tx1"/>
                          </a:solidFill>
                        </a:rPr>
                        <a:t> А.К.</a:t>
                      </a:r>
                      <a:endParaRPr lang="ru-RU" dirty="0">
                        <a:solidFill>
                          <a:schemeClr val="tx1"/>
                        </a:solidFill>
                      </a:endParaRPr>
                    </a:p>
                  </a:txBody>
                  <a:tcPr/>
                </a:tc>
                <a:tc>
                  <a:txBody>
                    <a:bodyPr/>
                    <a:lstStyle/>
                    <a:p>
                      <a:r>
                        <a:rPr lang="ru-RU" dirty="0">
                          <a:solidFill>
                            <a:schemeClr val="tx1"/>
                          </a:solidFill>
                        </a:rPr>
                        <a:t>ЛД5-3-25</a:t>
                      </a:r>
                      <a:endParaRPr lang="ru-RU" dirty="0">
                        <a:solidFill>
                          <a:schemeClr val="tx1"/>
                        </a:solidFill>
                      </a:endParaRPr>
                    </a:p>
                  </a:txBody>
                  <a:tcPr/>
                </a:tc>
              </a:tr>
              <a:tr h="417437">
                <a:tc>
                  <a:txBody>
                    <a:bodyPr/>
                    <a:lstStyle/>
                    <a:p>
                      <a:r>
                        <a:rPr lang="ru-RU" dirty="0">
                          <a:solidFill>
                            <a:schemeClr val="tx1"/>
                          </a:solidFill>
                        </a:rPr>
                        <a:t>4</a:t>
                      </a:r>
                      <a:endParaRPr lang="ru-RU" dirty="0">
                        <a:solidFill>
                          <a:schemeClr val="tx1"/>
                        </a:solidFill>
                      </a:endParaRPr>
                    </a:p>
                  </a:txBody>
                  <a:tcPr/>
                </a:tc>
                <a:tc>
                  <a:txBody>
                    <a:bodyPr/>
                    <a:lstStyle/>
                    <a:p>
                      <a:r>
                        <a:rPr lang="ru-RU" dirty="0" err="1">
                          <a:solidFill>
                            <a:schemeClr val="tx1"/>
                          </a:solidFill>
                        </a:rPr>
                        <a:t>Абсатаров</a:t>
                      </a:r>
                      <a:r>
                        <a:rPr lang="ru-RU" dirty="0">
                          <a:solidFill>
                            <a:schemeClr val="tx1"/>
                          </a:solidFill>
                        </a:rPr>
                        <a:t> Э.М.</a:t>
                      </a:r>
                      <a:endParaRPr lang="ru-RU" dirty="0">
                        <a:solidFill>
                          <a:schemeClr val="tx1"/>
                        </a:solidFill>
                      </a:endParaRPr>
                    </a:p>
                  </a:txBody>
                  <a:tcPr/>
                </a:tc>
                <a:tc>
                  <a:txBody>
                    <a:bodyPr/>
                    <a:lstStyle/>
                    <a:p>
                      <a:r>
                        <a:rPr lang="ru-RU" dirty="0">
                          <a:solidFill>
                            <a:schemeClr val="tx1"/>
                          </a:solidFill>
                        </a:rPr>
                        <a:t>ЛД5-4-25</a:t>
                      </a:r>
                      <a:endParaRPr lang="ru-RU" dirty="0">
                        <a:solidFill>
                          <a:schemeClr val="tx1"/>
                        </a:solidFill>
                      </a:endParaRPr>
                    </a:p>
                  </a:txBody>
                  <a:tcPr/>
                </a:tc>
              </a:tr>
              <a:tr h="417437">
                <a:tc>
                  <a:txBody>
                    <a:bodyPr/>
                    <a:lstStyle/>
                    <a:p>
                      <a:r>
                        <a:rPr lang="ru-RU" dirty="0">
                          <a:solidFill>
                            <a:schemeClr val="tx1"/>
                          </a:solidFill>
                        </a:rPr>
                        <a:t>5</a:t>
                      </a:r>
                      <a:endParaRPr lang="ru-RU" dirty="0">
                        <a:solidFill>
                          <a:schemeClr val="tx1"/>
                        </a:solidFill>
                      </a:endParaRPr>
                    </a:p>
                  </a:txBody>
                  <a:tcPr/>
                </a:tc>
                <a:tc>
                  <a:txBody>
                    <a:bodyPr/>
                    <a:lstStyle/>
                    <a:p>
                      <a:r>
                        <a:rPr lang="ru-RU" dirty="0" err="1">
                          <a:solidFill>
                            <a:schemeClr val="tx1"/>
                          </a:solidFill>
                        </a:rPr>
                        <a:t>Султанмахмутова</a:t>
                      </a:r>
                      <a:r>
                        <a:rPr lang="ru-RU" dirty="0">
                          <a:solidFill>
                            <a:schemeClr val="tx1"/>
                          </a:solidFill>
                        </a:rPr>
                        <a:t> Н.С.</a:t>
                      </a:r>
                      <a:endParaRPr lang="ru-RU" dirty="0">
                        <a:solidFill>
                          <a:schemeClr val="tx1"/>
                        </a:solidFill>
                      </a:endParaRPr>
                    </a:p>
                  </a:txBody>
                  <a:tcPr/>
                </a:tc>
                <a:tc>
                  <a:txBody>
                    <a:bodyPr/>
                    <a:lstStyle/>
                    <a:p>
                      <a:r>
                        <a:rPr lang="ru-RU" dirty="0">
                          <a:solidFill>
                            <a:schemeClr val="tx1"/>
                          </a:solidFill>
                        </a:rPr>
                        <a:t>ЛД5-5-25</a:t>
                      </a:r>
                      <a:endParaRPr lang="ru-RU" dirty="0">
                        <a:solidFill>
                          <a:schemeClr val="tx1"/>
                        </a:solidFill>
                      </a:endParaRPr>
                    </a:p>
                  </a:txBody>
                  <a:tcPr/>
                </a:tc>
              </a:tr>
              <a:tr h="417437">
                <a:tc>
                  <a:txBody>
                    <a:bodyPr/>
                    <a:lstStyle/>
                    <a:p>
                      <a:r>
                        <a:rPr lang="ru-RU" dirty="0">
                          <a:solidFill>
                            <a:schemeClr val="tx1"/>
                          </a:solidFill>
                        </a:rPr>
                        <a:t>6</a:t>
                      </a:r>
                      <a:endParaRPr lang="ru-RU" dirty="0">
                        <a:solidFill>
                          <a:schemeClr val="tx1"/>
                        </a:solidFill>
                      </a:endParaRPr>
                    </a:p>
                  </a:txBody>
                  <a:tcPr/>
                </a:tc>
                <a:tc>
                  <a:txBody>
                    <a:bodyPr/>
                    <a:lstStyle/>
                    <a:p>
                      <a:r>
                        <a:rPr lang="ru-RU" dirty="0" err="1">
                          <a:solidFill>
                            <a:schemeClr val="tx1"/>
                          </a:solidFill>
                        </a:rPr>
                        <a:t>Осмонова</a:t>
                      </a:r>
                      <a:r>
                        <a:rPr lang="ru-RU" dirty="0">
                          <a:solidFill>
                            <a:schemeClr val="tx1"/>
                          </a:solidFill>
                        </a:rPr>
                        <a:t> К.Ж.</a:t>
                      </a:r>
                      <a:endParaRPr lang="ru-RU" dirty="0">
                        <a:solidFill>
                          <a:schemeClr val="tx1"/>
                        </a:solidFill>
                      </a:endParaRPr>
                    </a:p>
                  </a:txBody>
                  <a:tcPr/>
                </a:tc>
                <a:tc>
                  <a:txBody>
                    <a:bodyPr/>
                    <a:lstStyle/>
                    <a:p>
                      <a:r>
                        <a:rPr lang="ru-RU" dirty="0">
                          <a:solidFill>
                            <a:schemeClr val="tx1"/>
                          </a:solidFill>
                        </a:rPr>
                        <a:t>ЛД6-1-25</a:t>
                      </a:r>
                      <a:endParaRPr lang="ru-RU" dirty="0">
                        <a:solidFill>
                          <a:schemeClr val="tx1"/>
                        </a:solidFill>
                      </a:endParaRPr>
                    </a:p>
                  </a:txBody>
                  <a:tcPr/>
                </a:tc>
              </a:tr>
              <a:tr h="417437">
                <a:tc>
                  <a:txBody>
                    <a:bodyPr/>
                    <a:lstStyle/>
                    <a:p>
                      <a:r>
                        <a:rPr lang="ru-RU" dirty="0">
                          <a:solidFill>
                            <a:schemeClr val="tx1"/>
                          </a:solidFill>
                        </a:rPr>
                        <a:t>7</a:t>
                      </a:r>
                      <a:endParaRPr lang="ru-RU" dirty="0">
                        <a:solidFill>
                          <a:schemeClr val="tx1"/>
                        </a:solidFill>
                      </a:endParaRPr>
                    </a:p>
                  </a:txBody>
                  <a:tcPr/>
                </a:tc>
                <a:tc>
                  <a:txBody>
                    <a:bodyPr/>
                    <a:lstStyle/>
                    <a:p>
                      <a:r>
                        <a:rPr lang="ru-RU" dirty="0">
                          <a:solidFill>
                            <a:schemeClr val="tx1"/>
                          </a:solidFill>
                        </a:rPr>
                        <a:t>Абдуллаева Б.А.</a:t>
                      </a:r>
                      <a:endParaRPr lang="ru-RU" dirty="0">
                        <a:solidFill>
                          <a:schemeClr val="tx1"/>
                        </a:solidFill>
                      </a:endParaRPr>
                    </a:p>
                  </a:txBody>
                  <a:tcPr/>
                </a:tc>
                <a:tc>
                  <a:txBody>
                    <a:bodyPr/>
                    <a:lstStyle/>
                    <a:p>
                      <a:r>
                        <a:rPr lang="ru-RU" dirty="0">
                          <a:solidFill>
                            <a:schemeClr val="tx1"/>
                          </a:solidFill>
                        </a:rPr>
                        <a:t>ЛД5-1-24 (зимний прием)</a:t>
                      </a:r>
                      <a:endParaRPr lang="ru-RU" dirty="0">
                        <a:solidFill>
                          <a:schemeClr val="tx1"/>
                        </a:solidFill>
                      </a:endParaRPr>
                    </a:p>
                  </a:txBody>
                  <a:tcPr/>
                </a:tc>
              </a:tr>
              <a:tr h="417437">
                <a:tc>
                  <a:txBody>
                    <a:bodyPr/>
                    <a:lstStyle/>
                    <a:p>
                      <a:r>
                        <a:rPr lang="ru-RU" dirty="0">
                          <a:solidFill>
                            <a:schemeClr val="tx1"/>
                          </a:solidFill>
                        </a:rPr>
                        <a:t>8</a:t>
                      </a:r>
                      <a:endParaRPr lang="ru-RU" dirty="0">
                        <a:solidFill>
                          <a:schemeClr val="tx1"/>
                        </a:solidFill>
                      </a:endParaRPr>
                    </a:p>
                  </a:txBody>
                  <a:tcPr/>
                </a:tc>
                <a:tc>
                  <a:txBody>
                    <a:bodyPr/>
                    <a:lstStyle/>
                    <a:p>
                      <a:r>
                        <a:rPr lang="ru-RU" dirty="0" err="1">
                          <a:solidFill>
                            <a:schemeClr val="tx1"/>
                          </a:solidFill>
                        </a:rPr>
                        <a:t>Орунбаева</a:t>
                      </a:r>
                      <a:r>
                        <a:rPr lang="ru-RU" dirty="0">
                          <a:solidFill>
                            <a:schemeClr val="tx1"/>
                          </a:solidFill>
                        </a:rPr>
                        <a:t> Б.М.</a:t>
                      </a:r>
                      <a:endParaRPr lang="ru-RU" dirty="0">
                        <a:solidFill>
                          <a:schemeClr val="tx1"/>
                        </a:solidFill>
                      </a:endParaRPr>
                    </a:p>
                  </a:txBody>
                  <a:tcPr/>
                </a:tc>
                <a:tc>
                  <a:txBody>
                    <a:bodyPr/>
                    <a:lstStyle/>
                    <a:p>
                      <a:r>
                        <a:rPr lang="ru-RU" dirty="0">
                          <a:solidFill>
                            <a:schemeClr val="tx1"/>
                          </a:solidFill>
                        </a:rPr>
                        <a:t>ЛД6-1-24</a:t>
                      </a:r>
                      <a:endParaRPr lang="ru-RU" dirty="0">
                        <a:solidFill>
                          <a:schemeClr val="tx1"/>
                        </a:solidFill>
                      </a:endParaRPr>
                    </a:p>
                  </a:txBody>
                  <a:tcPr/>
                </a:tc>
              </a:tr>
              <a:tr h="417437">
                <a:tc>
                  <a:txBody>
                    <a:bodyPr/>
                    <a:lstStyle/>
                    <a:p>
                      <a:r>
                        <a:rPr lang="ru-RU" dirty="0">
                          <a:solidFill>
                            <a:schemeClr val="tx1"/>
                          </a:solidFill>
                        </a:rPr>
                        <a:t>9</a:t>
                      </a:r>
                      <a:endParaRPr lang="ru-RU" dirty="0">
                        <a:solidFill>
                          <a:schemeClr val="tx1"/>
                        </a:solidFill>
                      </a:endParaRPr>
                    </a:p>
                  </a:txBody>
                  <a:tcPr/>
                </a:tc>
                <a:tc>
                  <a:txBody>
                    <a:bodyPr/>
                    <a:lstStyle/>
                    <a:p>
                      <a:r>
                        <a:rPr lang="ru-RU" dirty="0">
                          <a:solidFill>
                            <a:schemeClr val="tx1"/>
                          </a:solidFill>
                        </a:rPr>
                        <a:t>Султанова Т.М.</a:t>
                      </a:r>
                      <a:endParaRPr lang="ru-RU" dirty="0">
                        <a:solidFill>
                          <a:schemeClr val="tx1"/>
                        </a:solidFill>
                      </a:endParaRPr>
                    </a:p>
                  </a:txBody>
                  <a:tcPr/>
                </a:tc>
                <a:tc>
                  <a:txBody>
                    <a:bodyPr/>
                    <a:lstStyle/>
                    <a:p>
                      <a:r>
                        <a:rPr lang="ru-RU" dirty="0">
                          <a:solidFill>
                            <a:schemeClr val="tx1"/>
                          </a:solidFill>
                        </a:rPr>
                        <a:t>ЛД5-1-24</a:t>
                      </a:r>
                      <a:endParaRPr lang="ru-RU" dirty="0">
                        <a:solidFill>
                          <a:schemeClr val="tx1"/>
                        </a:solidFill>
                      </a:endParaRPr>
                    </a:p>
                  </a:txBody>
                  <a:tcPr/>
                </a:tc>
              </a:tr>
              <a:tr h="417437">
                <a:tc>
                  <a:txBody>
                    <a:bodyPr/>
                    <a:lstStyle/>
                    <a:p>
                      <a:r>
                        <a:rPr lang="ru-RU" dirty="0">
                          <a:solidFill>
                            <a:schemeClr val="tx1"/>
                          </a:solidFill>
                        </a:rPr>
                        <a:t>10</a:t>
                      </a:r>
                      <a:endParaRPr lang="ru-RU" dirty="0">
                        <a:solidFill>
                          <a:schemeClr val="tx1"/>
                        </a:solidFill>
                      </a:endParaRPr>
                    </a:p>
                  </a:txBody>
                  <a:tcPr/>
                </a:tc>
                <a:tc>
                  <a:txBody>
                    <a:bodyPr/>
                    <a:lstStyle/>
                    <a:p>
                      <a:r>
                        <a:rPr lang="ru-RU" dirty="0" err="1">
                          <a:solidFill>
                            <a:schemeClr val="tx1"/>
                          </a:solidFill>
                        </a:rPr>
                        <a:t>Ташматова</a:t>
                      </a:r>
                      <a:r>
                        <a:rPr lang="ru-RU" dirty="0">
                          <a:solidFill>
                            <a:schemeClr val="tx1"/>
                          </a:solidFill>
                        </a:rPr>
                        <a:t> Н.М.</a:t>
                      </a:r>
                      <a:endParaRPr lang="ru-RU" dirty="0">
                        <a:solidFill>
                          <a:schemeClr val="tx1"/>
                        </a:solidFill>
                      </a:endParaRPr>
                    </a:p>
                  </a:txBody>
                  <a:tcPr/>
                </a:tc>
                <a:tc>
                  <a:txBody>
                    <a:bodyPr/>
                    <a:lstStyle/>
                    <a:p>
                      <a:r>
                        <a:rPr lang="ru-RU" dirty="0">
                          <a:solidFill>
                            <a:schemeClr val="tx1"/>
                          </a:solidFill>
                        </a:rPr>
                        <a:t>ЛД5-2-24</a:t>
                      </a:r>
                      <a:endParaRPr lang="ru-RU" dirty="0">
                        <a:solidFill>
                          <a:schemeClr val="tx1"/>
                        </a:solidFill>
                      </a:endParaRPr>
                    </a:p>
                  </a:txBody>
                  <a:tcPr/>
                </a:tc>
              </a:tr>
              <a:tr h="417437">
                <a:tc>
                  <a:txBody>
                    <a:bodyPr/>
                    <a:lstStyle/>
                    <a:p>
                      <a:r>
                        <a:rPr lang="ru-RU" dirty="0">
                          <a:solidFill>
                            <a:schemeClr val="tx1"/>
                          </a:solidFill>
                        </a:rPr>
                        <a:t>11</a:t>
                      </a:r>
                      <a:endParaRPr lang="ru-RU" dirty="0">
                        <a:solidFill>
                          <a:schemeClr val="tx1"/>
                        </a:solidFill>
                      </a:endParaRPr>
                    </a:p>
                  </a:txBody>
                  <a:tcPr/>
                </a:tc>
                <a:tc>
                  <a:txBody>
                    <a:bodyPr/>
                    <a:lstStyle/>
                    <a:p>
                      <a:r>
                        <a:rPr lang="ru-RU" dirty="0" err="1">
                          <a:solidFill>
                            <a:schemeClr val="tx1"/>
                          </a:solidFill>
                        </a:rPr>
                        <a:t>Ташматова</a:t>
                      </a:r>
                      <a:r>
                        <a:rPr lang="ru-RU" dirty="0">
                          <a:solidFill>
                            <a:schemeClr val="tx1"/>
                          </a:solidFill>
                        </a:rPr>
                        <a:t> Н.М.</a:t>
                      </a:r>
                      <a:endParaRPr lang="ru-RU" dirty="0">
                        <a:solidFill>
                          <a:schemeClr val="tx1"/>
                        </a:solidFill>
                      </a:endParaRPr>
                    </a:p>
                  </a:txBody>
                  <a:tcPr/>
                </a:tc>
                <a:tc>
                  <a:txBody>
                    <a:bodyPr/>
                    <a:lstStyle/>
                    <a:p>
                      <a:r>
                        <a:rPr lang="ru-RU" dirty="0">
                          <a:solidFill>
                            <a:schemeClr val="tx1"/>
                          </a:solidFill>
                        </a:rPr>
                        <a:t>ЛД5-3-24</a:t>
                      </a:r>
                      <a:endParaRPr lang="ru-RU" dirty="0">
                        <a:solidFill>
                          <a:schemeClr val="tx1"/>
                        </a:solidFill>
                      </a:endParaRPr>
                    </a:p>
                  </a:txBody>
                  <a:tcPr/>
                </a:tc>
              </a:tr>
              <a:tr h="417437">
                <a:tc>
                  <a:txBody>
                    <a:bodyPr/>
                    <a:lstStyle/>
                    <a:p>
                      <a:r>
                        <a:rPr lang="ru-RU" dirty="0">
                          <a:solidFill>
                            <a:schemeClr val="tx1"/>
                          </a:solidFill>
                        </a:rPr>
                        <a:t>12</a:t>
                      </a:r>
                      <a:endParaRPr lang="ru-RU" dirty="0">
                        <a:solidFill>
                          <a:schemeClr val="tx1"/>
                        </a:solidFill>
                      </a:endParaRPr>
                    </a:p>
                  </a:txBody>
                  <a:tcPr/>
                </a:tc>
                <a:tc>
                  <a:txBody>
                    <a:bodyPr/>
                    <a:lstStyle/>
                    <a:p>
                      <a:r>
                        <a:rPr lang="ru-RU" dirty="0" err="1">
                          <a:solidFill>
                            <a:schemeClr val="tx1"/>
                          </a:solidFill>
                        </a:rPr>
                        <a:t>Токтоназарова</a:t>
                      </a:r>
                      <a:r>
                        <a:rPr lang="ru-RU" dirty="0">
                          <a:solidFill>
                            <a:schemeClr val="tx1"/>
                          </a:solidFill>
                        </a:rPr>
                        <a:t> Н.Т.</a:t>
                      </a:r>
                      <a:endParaRPr lang="ru-RU" dirty="0">
                        <a:solidFill>
                          <a:schemeClr val="tx1"/>
                        </a:solidFill>
                      </a:endParaRPr>
                    </a:p>
                  </a:txBody>
                  <a:tcPr/>
                </a:tc>
                <a:tc>
                  <a:txBody>
                    <a:bodyPr/>
                    <a:lstStyle/>
                    <a:p>
                      <a:r>
                        <a:rPr lang="ru-RU" dirty="0">
                          <a:solidFill>
                            <a:schemeClr val="tx1"/>
                          </a:solidFill>
                        </a:rPr>
                        <a:t>ЛД6-1-23</a:t>
                      </a:r>
                      <a:endParaRPr lang="ru-RU" dirty="0">
                        <a:solidFill>
                          <a:schemeClr val="tx1"/>
                        </a:solidFill>
                      </a:endParaRPr>
                    </a:p>
                  </a:txBody>
                  <a:tcPr/>
                </a:tc>
              </a:tr>
              <a:tr h="417437">
                <a:tc>
                  <a:txBody>
                    <a:bodyPr/>
                    <a:lstStyle/>
                    <a:p>
                      <a:r>
                        <a:rPr lang="ru-RU" dirty="0">
                          <a:solidFill>
                            <a:schemeClr val="tx1"/>
                          </a:solidFill>
                        </a:rPr>
                        <a:t>13</a:t>
                      </a:r>
                      <a:endParaRPr lang="ru-RU" dirty="0">
                        <a:solidFill>
                          <a:schemeClr val="tx1"/>
                        </a:solidFill>
                      </a:endParaRPr>
                    </a:p>
                  </a:txBody>
                  <a:tcPr/>
                </a:tc>
                <a:tc>
                  <a:txBody>
                    <a:bodyPr/>
                    <a:lstStyle/>
                    <a:p>
                      <a:r>
                        <a:rPr lang="ru-RU" dirty="0">
                          <a:solidFill>
                            <a:schemeClr val="tx1"/>
                          </a:solidFill>
                        </a:rPr>
                        <a:t>Садыкова Г.Ж.</a:t>
                      </a:r>
                      <a:endParaRPr lang="ru-RU" dirty="0">
                        <a:solidFill>
                          <a:schemeClr val="tx1"/>
                        </a:solidFill>
                      </a:endParaRPr>
                    </a:p>
                  </a:txBody>
                  <a:tcPr/>
                </a:tc>
                <a:tc>
                  <a:txBody>
                    <a:bodyPr/>
                    <a:lstStyle/>
                    <a:p>
                      <a:r>
                        <a:rPr lang="ru-RU" dirty="0">
                          <a:solidFill>
                            <a:schemeClr val="tx1"/>
                          </a:solidFill>
                        </a:rPr>
                        <a:t>ЛД5-1-23</a:t>
                      </a:r>
                      <a:endParaRPr lang="ru-RU" dirty="0">
                        <a:solidFill>
                          <a:schemeClr val="tx1"/>
                        </a:solidFill>
                      </a:endParaRPr>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2323" y="275304"/>
            <a:ext cx="9882289" cy="796412"/>
          </a:xfrm>
        </p:spPr>
        <p:txBody>
          <a:bodyPr/>
          <a:lstStyle/>
          <a:p>
            <a:pPr algn="ctr"/>
            <a:r>
              <a:rPr lang="ru-RU" b="1" dirty="0">
                <a:latin typeface="Times New Roman" panose="02020603050405020304" pitchFamily="18" charset="0"/>
                <a:cs typeface="Times New Roman" panose="02020603050405020304" pitchFamily="18" charset="0"/>
              </a:rPr>
              <a:t>Посещение студенческого общежития</a:t>
            </a:r>
            <a:endParaRPr lang="en-US"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52051" y="1199535"/>
            <a:ext cx="10736825" cy="5383161"/>
          </a:xfrm>
        </p:spPr>
        <p:txBody>
          <a:bodyPr>
            <a:normAutofit fontScale="92500"/>
          </a:bodyPr>
          <a:lstStyle/>
          <a:p>
            <a:pPr algn="just"/>
            <a:r>
              <a:rPr lang="ru-RU" sz="2800" dirty="0">
                <a:solidFill>
                  <a:schemeClr val="tx1"/>
                </a:solidFill>
                <a:latin typeface="Times New Roman" panose="02020603050405020304" pitchFamily="18" charset="0"/>
                <a:cs typeface="Times New Roman" panose="02020603050405020304" pitchFamily="18" charset="0"/>
              </a:rPr>
              <a:t>В целях проверки условий проживания студентов, проведения воспитательной работы, выявления текущих проблем и потребностей студентов было проведено обход студенческих общежитий руководителями структур и представителями деканата ОММУ.</a:t>
            </a:r>
            <a:endParaRPr lang="ru-RU" sz="2800" dirty="0">
              <a:solidFill>
                <a:schemeClr val="tx1"/>
              </a:solidFill>
              <a:latin typeface="Times New Roman" panose="02020603050405020304" pitchFamily="18" charset="0"/>
              <a:cs typeface="Times New Roman" panose="02020603050405020304" pitchFamily="18" charset="0"/>
            </a:endParaRPr>
          </a:p>
          <a:p>
            <a:pPr algn="just"/>
            <a:r>
              <a:rPr lang="ru-RU" sz="2800" dirty="0">
                <a:solidFill>
                  <a:schemeClr val="tx1"/>
                </a:solidFill>
                <a:latin typeface="Times New Roman" panose="02020603050405020304" pitchFamily="18" charset="0"/>
                <a:cs typeface="Times New Roman" panose="02020603050405020304" pitchFamily="18" charset="0"/>
              </a:rPr>
              <a:t>В ходе проверки посетили комнаты студентов, проживающих в общежитиях ОММУ. Были осмотрены комнаты, столовая, ванные комнаты и комната отдыха студентов. В ходе бесед со студентами обсуждены вопросы санитарного состояния помещений, соблюдения правил внутреннего распорядка, организации самостоятельной работы и отдыха. В ходе проверки было установлено, что </a:t>
            </a:r>
            <a:r>
              <a:rPr lang="ru-RU" sz="2800" dirty="0" err="1">
                <a:solidFill>
                  <a:schemeClr val="tx1"/>
                </a:solidFill>
                <a:latin typeface="Times New Roman" panose="02020603050405020304" pitchFamily="18" charset="0"/>
                <a:cs typeface="Times New Roman" panose="02020603050405020304" pitchFamily="18" charset="0"/>
              </a:rPr>
              <a:t>вВ</a:t>
            </a:r>
            <a:r>
              <a:rPr lang="ru-RU" sz="2800" dirty="0">
                <a:solidFill>
                  <a:schemeClr val="tx1"/>
                </a:solidFill>
                <a:latin typeface="Times New Roman" panose="02020603050405020304" pitchFamily="18" charset="0"/>
                <a:cs typeface="Times New Roman" panose="02020603050405020304" pitchFamily="18" charset="0"/>
              </a:rPr>
              <a:t> целом санитарное состояние комнат удовлетворительное, нарушений правил проживания не выявлено. Студенты доброжелательны, поддерживают порядок, участвуют в общественной жизни университета. </a:t>
            </a:r>
            <a:endParaRPr lang="ru-RU" sz="2800" dirty="0">
              <a:solidFill>
                <a:schemeClr val="tx1"/>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60880" y="1904999"/>
            <a:ext cx="3740849" cy="4820265"/>
          </a:xfr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9801" y="1904999"/>
            <a:ext cx="3870472" cy="4820264"/>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7084" y="1904999"/>
            <a:ext cx="3396437" cy="482026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05785" y="186813"/>
            <a:ext cx="3100976" cy="4189360"/>
          </a:xfrm>
        </p:spPr>
      </p:pic>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3741" y="2511322"/>
            <a:ext cx="3451124" cy="4189361"/>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1316" y="186813"/>
            <a:ext cx="3215785" cy="428771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5575" y="280220"/>
            <a:ext cx="10659038" cy="1302776"/>
          </a:xfrm>
        </p:spPr>
        <p:txBody>
          <a:bodyPr>
            <a:normAutofit/>
          </a:bodyPr>
          <a:lstStyle/>
          <a:p>
            <a:pPr algn="ctr"/>
            <a:r>
              <a:rPr lang="ru-RU" sz="2800" b="1" dirty="0">
                <a:latin typeface="Times New Roman" panose="02020603050405020304" pitchFamily="18" charset="0"/>
                <a:cs typeface="Times New Roman" panose="02020603050405020304" pitchFamily="18" charset="0"/>
              </a:rPr>
              <a:t>Встреча студентов-девушек с гинекологом </a:t>
            </a:r>
            <a:br>
              <a:rPr lang="ru-RU" sz="2800" b="1"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«Интимная гигиена и современные методы контрацепции»</a:t>
            </a:r>
            <a:endParaRPr lang="en-US"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32619" y="1189702"/>
            <a:ext cx="11484078" cy="5668297"/>
          </a:xfrm>
        </p:spPr>
        <p:txBody>
          <a:bodyPr>
            <a:noAutofit/>
          </a:bodyPr>
          <a:lstStyle/>
          <a:p>
            <a:pPr algn="just"/>
            <a:r>
              <a:rPr lang="ru-RU" sz="2000" dirty="0">
                <a:solidFill>
                  <a:schemeClr val="tx1"/>
                </a:solidFill>
                <a:latin typeface="Times New Roman" panose="02020603050405020304" pitchFamily="18" charset="0"/>
                <a:cs typeface="Times New Roman" panose="02020603050405020304" pitchFamily="18" charset="0"/>
              </a:rPr>
              <a:t>22 октября 2025 года в ОММУ прошел женсовет для студентов девушек, посвящённый вопросам здоровья, воспитания и социальной активности. Основной частью встречи стала лекция доктора-гинеколога </a:t>
            </a:r>
            <a:r>
              <a:rPr lang="ru-RU" sz="2000" dirty="0" err="1">
                <a:solidFill>
                  <a:schemeClr val="tx1"/>
                </a:solidFill>
                <a:latin typeface="Times New Roman" panose="02020603050405020304" pitchFamily="18" charset="0"/>
                <a:cs typeface="Times New Roman" panose="02020603050405020304" pitchFamily="18" charset="0"/>
              </a:rPr>
              <a:t>Султанмахмутовой</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Нурзат</a:t>
            </a:r>
            <a:r>
              <a:rPr lang="ru-RU" sz="2000" dirty="0">
                <a:solidFill>
                  <a:schemeClr val="tx1"/>
                </a:solidFill>
                <a:latin typeface="Times New Roman" panose="02020603050405020304" pitchFamily="18" charset="0"/>
                <a:cs typeface="Times New Roman" panose="02020603050405020304" pitchFamily="18" charset="0"/>
              </a:rPr>
              <a:t> на тему «Интимная гигиена и современные методы контрацепции». Студентки получили исчерпывающую информацию о важности личной гигиены, современных подходах к контрацепции, а также о профилактике гинекологических заболеваний. Мероприятие организовали заместитель декана по воспитательной работе Абдуллаева Вилена и преподаватель кафедры естественно-гуманитарных дисциплин, врач-гинеколог </a:t>
            </a:r>
            <a:r>
              <a:rPr lang="ru-RU" sz="2000" dirty="0" err="1">
                <a:solidFill>
                  <a:schemeClr val="tx1"/>
                </a:solidFill>
                <a:latin typeface="Times New Roman" panose="02020603050405020304" pitchFamily="18" charset="0"/>
                <a:cs typeface="Times New Roman" panose="02020603050405020304" pitchFamily="18" charset="0"/>
              </a:rPr>
              <a:t>Султанмахмутова</a:t>
            </a:r>
            <a:r>
              <a:rPr lang="ru-RU" sz="2000" dirty="0">
                <a:solidFill>
                  <a:schemeClr val="tx1"/>
                </a:solidFill>
                <a:latin typeface="Times New Roman" panose="02020603050405020304" pitchFamily="18" charset="0"/>
                <a:cs typeface="Times New Roman" panose="02020603050405020304" pitchFamily="18" charset="0"/>
              </a:rPr>
              <a:t> </a:t>
            </a:r>
            <a:r>
              <a:rPr lang="ru-RU" sz="2000" dirty="0" err="1">
                <a:solidFill>
                  <a:schemeClr val="tx1"/>
                </a:solidFill>
                <a:latin typeface="Times New Roman" panose="02020603050405020304" pitchFamily="18" charset="0"/>
                <a:cs typeface="Times New Roman" panose="02020603050405020304" pitchFamily="18" charset="0"/>
              </a:rPr>
              <a:t>Нурзат</a:t>
            </a:r>
            <a:r>
              <a:rPr lang="ru-RU" sz="2000" dirty="0">
                <a:solidFill>
                  <a:schemeClr val="tx1"/>
                </a:solidFill>
                <a:latin typeface="Times New Roman" panose="02020603050405020304" pitchFamily="18" charset="0"/>
                <a:cs typeface="Times New Roman" panose="02020603050405020304" pitchFamily="18" charset="0"/>
              </a:rPr>
              <a:t>. Они отметили, что такие встречи помогают студенткам получать практические знания, повышают уровень медицинской грамотности и способствуют формированию здорового образа жизни. Женсовет стал не только образовательной площадкой, но и платформой для открытого диалога. Студентки активно задавали вопросы, делились своим опытом и обсуждали актуальные проблемы, связанные с учебой, морально-психологическим состоянием и социальными аспектами их жизни. Организаторы подчеркнули, что подобные встречи способствуют укреплению связи между студентками и администрацией университета, создают доверительную атмосферу и поддерживают инициативу молодых женщин в учебной и социальной сфере. Женсовет показал, что ОММУ уделяет особое внимание всестороннему развитию своих студенток, объединяя образовательные, воспитательные и социальные аспекты их жизни.</a:t>
            </a:r>
            <a:endParaRPr lang="en-US" sz="20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428805" y="1904999"/>
            <a:ext cx="3189466" cy="4839929"/>
          </a:xfr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096" y="122904"/>
            <a:ext cx="4326194" cy="4953000"/>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116" y="1905000"/>
            <a:ext cx="3760839" cy="4953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129" y="245806"/>
            <a:ext cx="11484077" cy="993059"/>
          </a:xfrm>
        </p:spPr>
        <p:txBody>
          <a:bodyPr>
            <a:normAutofit fontScale="90000"/>
          </a:bodyPr>
          <a:lstStyle/>
          <a:p>
            <a:pPr algn="ctr"/>
            <a:r>
              <a:rPr lang="ru-RU" sz="3600" b="1" kern="0"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П</a:t>
            </a:r>
            <a:r>
              <a:rPr lang="en-US" sz="3600" b="1" kern="0" dirty="0" err="1">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осещени</a:t>
            </a:r>
            <a:r>
              <a:rPr lang="ru-RU" sz="3600" b="1" kern="0"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е</a:t>
            </a:r>
            <a:r>
              <a:rPr lang="en-US" sz="3600" b="1" kern="0"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n-US" sz="3600" b="1" kern="0" dirty="0" err="1">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дома</a:t>
            </a:r>
            <a:r>
              <a:rPr lang="en-US" sz="3600" b="1" kern="0"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n-US" sz="3600" b="1" kern="0" dirty="0" err="1">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престарелых</a:t>
            </a:r>
            <a:r>
              <a:rPr lang="en-US" sz="3600" b="1" kern="0"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n-US" sz="3600" b="1" kern="0" dirty="0" err="1">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Боорукердик</a:t>
            </a:r>
            <a:r>
              <a:rPr lang="en-US" sz="3600" b="1" kern="0"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и </a:t>
            </a:r>
            <a:r>
              <a:rPr lang="en-US" sz="3600" b="1" kern="0" dirty="0" err="1">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кризисного</a:t>
            </a:r>
            <a:r>
              <a:rPr lang="en-US" sz="3600" b="1" kern="0"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 </a:t>
            </a:r>
            <a:r>
              <a:rPr lang="en-US" sz="3600" b="1" kern="0" dirty="0" err="1">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t>центра</a:t>
            </a:r>
            <a:br>
              <a:rPr lang="en-US" sz="3600" b="1" kern="0" dirty="0">
                <a:solidFill>
                  <a:schemeClr val="tx1"/>
                </a:solidFill>
                <a:effectLst/>
                <a:latin typeface="Times New Roman" panose="02020603050405020304" pitchFamily="18" charset="0"/>
                <a:ea typeface="MS Gothic" panose="020B0609070205080204" pitchFamily="49" charset="-128"/>
                <a:cs typeface="Times New Roman" panose="02020603050405020304" pitchFamily="18" charset="0"/>
              </a:rPr>
            </a:br>
            <a:endParaRPr lang="en-US" dirty="0"/>
          </a:p>
        </p:txBody>
      </p:sp>
      <p:sp>
        <p:nvSpPr>
          <p:cNvPr id="3" name="Объект 2"/>
          <p:cNvSpPr>
            <a:spLocks noGrp="1"/>
          </p:cNvSpPr>
          <p:nvPr>
            <p:ph idx="1"/>
          </p:nvPr>
        </p:nvSpPr>
        <p:spPr>
          <a:xfrm>
            <a:off x="157316" y="1238865"/>
            <a:ext cx="11347296" cy="5476567"/>
          </a:xfrm>
        </p:spPr>
        <p:txBody>
          <a:bodyPr>
            <a:normAutofit fontScale="25000" lnSpcReduction="20000"/>
          </a:bodyPr>
          <a:lstStyle/>
          <a:p>
            <a:pPr marL="0" indent="0" algn="just">
              <a:lnSpc>
                <a:spcPct val="115000"/>
              </a:lnSpc>
              <a:spcAft>
                <a:spcPts val="1000"/>
              </a:spcAft>
              <a:buNone/>
            </a:pPr>
            <a:r>
              <a:rPr lang="ru-RU"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26 октября 2025 года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студенты</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ОММУ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вместе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студенческим</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сенатом</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посетили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дом</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престарелых</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Боорукердик</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кризисный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центр</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где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проживают</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только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пожилые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люди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также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дети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женщины</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оказавшиеся</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в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трудной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жизненной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ситуации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ru-RU"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Мероприятие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прошло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под</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руководством</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проректора</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Алиевой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Чинары</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заместителя</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декана</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воспитательной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работе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Абдуллаевой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Биржахон</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Абдиназаровны</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ru-RU"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Целью</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визита</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было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оказание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моральной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материальной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поддержки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нуждающимся</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Студенты</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заранее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подготовили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всё</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необходимое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продукты</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питания</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предметы</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первой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необходимости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одежду</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другие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вещи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которые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были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переданы</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сотрудникам</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учреждения</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ru-RU"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время</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встречи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участники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пообщались</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с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проживающими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уделили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внимание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каждому</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подарили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немного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тепла</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заботы</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искреннего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участия</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Пожилые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люди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дети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с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радостью</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принимали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гостей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благодарили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за</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внимание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заботу</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ru-RU"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Мероприятие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прошло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в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тёплой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душевной</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атмосфере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напомнив</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всем</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о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важности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доброты</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сострадания</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поддержки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ближних</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Подобные</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встречи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воспитывают</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чувство</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ответственности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гуманности</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милосердия</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у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студентов</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формируя</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активную</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гражданскую</a:t>
            </a:r>
            <a:r>
              <a:rPr lang="ru-RU"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п</a:t>
            </a:r>
            <a:r>
              <a:rPr lang="en-US" sz="96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озицию</a:t>
            </a:r>
            <a: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ru-RU"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0" indent="0" algn="just">
              <a:lnSpc>
                <a:spcPct val="115000"/>
              </a:lnSpc>
              <a:spcAft>
                <a:spcPts val="1000"/>
              </a:spcAft>
              <a:buNone/>
            </a:pPr>
            <a:br>
              <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br>
            <a:endParaRPr lang="en-US" sz="96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329705" y="1641987"/>
            <a:ext cx="4101915" cy="5093109"/>
          </a:xfr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2041" y="122904"/>
            <a:ext cx="4866970" cy="5088194"/>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432" y="1641987"/>
            <a:ext cx="3622863" cy="501936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212495" y="0"/>
            <a:ext cx="2833687" cy="3778250"/>
          </a:xfr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182" y="1976284"/>
            <a:ext cx="3920586" cy="4881716"/>
          </a:xfrm>
          <a:prstGeom prst="rect">
            <a:avLst/>
          </a:prstGeom>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7444" y="0"/>
            <a:ext cx="4476955" cy="3357716"/>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399" y="1976284"/>
            <a:ext cx="3612507" cy="48817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6679" y="3020037"/>
            <a:ext cx="10497933" cy="2239860"/>
          </a:xfrm>
        </p:spPr>
        <p:txBody>
          <a:bodyPr/>
          <a:lstStyle/>
          <a:p>
            <a:pPr algn="ctr"/>
            <a:r>
              <a:rPr lang="ru-RU" dirty="0">
                <a:solidFill>
                  <a:schemeClr val="tx1"/>
                </a:solidFill>
                <a:latin typeface="Times New Roman" panose="02020603050405020304" pitchFamily="18" charset="0"/>
                <a:cs typeface="Times New Roman" panose="02020603050405020304" pitchFamily="18" charset="0"/>
              </a:rPr>
              <a:t>Спасибо за внимание!!!</a:t>
            </a:r>
            <a:endParaRPr lang="ru-RU"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986576"/>
          </a:xfrm>
        </p:spPr>
        <p:txBody>
          <a:bodyPr>
            <a:normAutofit/>
          </a:bodyPr>
          <a:lstStyle/>
          <a:p>
            <a:pPr algn="ctr"/>
            <a:r>
              <a:rPr lang="ru-RU" sz="2000" b="1" dirty="0">
                <a:solidFill>
                  <a:schemeClr val="tx1"/>
                </a:solidFill>
                <a:latin typeface="Times New Roman" panose="02020603050405020304" pitchFamily="18" charset="0"/>
                <a:cs typeface="Times New Roman" panose="02020603050405020304" pitchFamily="18" charset="0"/>
              </a:rPr>
              <a:t>Приказ кураторов на 2025-2026 учебный год факультета Лечебное дело ОММУ</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1501775" y="1468438"/>
          <a:ext cx="10002837" cy="5191760"/>
        </p:xfrm>
        <a:graphic>
          <a:graphicData uri="http://schemas.openxmlformats.org/drawingml/2006/table">
            <a:tbl>
              <a:tblPr firstRow="1" bandRow="1">
                <a:tableStyleId>{5C22544A-7EE6-4342-B048-85BDC9FD1C3A}</a:tableStyleId>
              </a:tblPr>
              <a:tblGrid>
                <a:gridCol w="729697"/>
                <a:gridCol w="5938861"/>
                <a:gridCol w="3334279"/>
              </a:tblGrid>
              <a:tr h="370840">
                <a:tc>
                  <a:txBody>
                    <a:bodyPr/>
                    <a:lstStyle/>
                    <a:p>
                      <a:r>
                        <a:rPr lang="ru-RU" dirty="0">
                          <a:solidFill>
                            <a:schemeClr val="bg1"/>
                          </a:solidFill>
                        </a:rPr>
                        <a:t>№</a:t>
                      </a:r>
                      <a:endParaRPr lang="ru-RU" dirty="0">
                        <a:solidFill>
                          <a:schemeClr val="bg1"/>
                        </a:solidFill>
                      </a:endParaRPr>
                    </a:p>
                  </a:txBody>
                  <a:tcPr/>
                </a:tc>
                <a:tc>
                  <a:txBody>
                    <a:bodyPr/>
                    <a:lstStyle/>
                    <a:p>
                      <a:r>
                        <a:rPr lang="ru-RU" dirty="0" err="1">
                          <a:solidFill>
                            <a:schemeClr val="bg1"/>
                          </a:solidFill>
                        </a:rPr>
                        <a:t>Куратордун</a:t>
                      </a:r>
                      <a:r>
                        <a:rPr lang="ru-RU" dirty="0">
                          <a:solidFill>
                            <a:schemeClr val="bg1"/>
                          </a:solidFill>
                        </a:rPr>
                        <a:t> </a:t>
                      </a:r>
                      <a:r>
                        <a:rPr lang="ru-RU" dirty="0" err="1">
                          <a:solidFill>
                            <a:schemeClr val="bg1"/>
                          </a:solidFill>
                        </a:rPr>
                        <a:t>аты-жону</a:t>
                      </a:r>
                      <a:endParaRPr lang="ru-RU" dirty="0">
                        <a:solidFill>
                          <a:schemeClr val="bg1"/>
                        </a:solidFill>
                      </a:endParaRPr>
                    </a:p>
                  </a:txBody>
                  <a:tcPr/>
                </a:tc>
                <a:tc>
                  <a:txBody>
                    <a:bodyPr/>
                    <a:lstStyle/>
                    <a:p>
                      <a:r>
                        <a:rPr lang="ru-RU" dirty="0" err="1">
                          <a:solidFill>
                            <a:schemeClr val="bg1"/>
                          </a:solidFill>
                        </a:rPr>
                        <a:t>Тайпа</a:t>
                      </a:r>
                      <a:endParaRPr lang="ru-RU" dirty="0">
                        <a:solidFill>
                          <a:schemeClr val="bg1"/>
                        </a:solidFill>
                      </a:endParaRPr>
                    </a:p>
                  </a:txBody>
                  <a:tcPr/>
                </a:tc>
              </a:tr>
              <a:tr h="370840">
                <a:tc>
                  <a:txBody>
                    <a:bodyPr/>
                    <a:lstStyle/>
                    <a:p>
                      <a:r>
                        <a:rPr lang="ru-RU" dirty="0">
                          <a:solidFill>
                            <a:schemeClr val="tx1"/>
                          </a:solidFill>
                        </a:rPr>
                        <a:t>14</a:t>
                      </a:r>
                      <a:endParaRPr lang="ru-RU" dirty="0">
                        <a:solidFill>
                          <a:schemeClr val="tx1"/>
                        </a:solidFill>
                      </a:endParaRPr>
                    </a:p>
                  </a:txBody>
                  <a:tcPr/>
                </a:tc>
                <a:tc>
                  <a:txBody>
                    <a:bodyPr/>
                    <a:lstStyle/>
                    <a:p>
                      <a:r>
                        <a:rPr lang="ru-RU" dirty="0" err="1">
                          <a:solidFill>
                            <a:schemeClr val="tx1"/>
                          </a:solidFill>
                        </a:rPr>
                        <a:t>Тогузакова</a:t>
                      </a:r>
                      <a:r>
                        <a:rPr lang="ru-RU" dirty="0">
                          <a:solidFill>
                            <a:schemeClr val="tx1"/>
                          </a:solidFill>
                        </a:rPr>
                        <a:t> Ж.А.</a:t>
                      </a:r>
                      <a:endParaRPr lang="ru-RU" dirty="0">
                        <a:solidFill>
                          <a:schemeClr val="tx1"/>
                        </a:solidFill>
                      </a:endParaRPr>
                    </a:p>
                  </a:txBody>
                  <a:tcPr/>
                </a:tc>
                <a:tc>
                  <a:txBody>
                    <a:bodyPr/>
                    <a:lstStyle/>
                    <a:p>
                      <a:r>
                        <a:rPr lang="ru-RU" dirty="0">
                          <a:solidFill>
                            <a:schemeClr val="tx1"/>
                          </a:solidFill>
                        </a:rPr>
                        <a:t>ЛД5-1-22</a:t>
                      </a:r>
                      <a:endParaRPr lang="ru-RU" dirty="0">
                        <a:solidFill>
                          <a:schemeClr val="tx1"/>
                        </a:solidFill>
                      </a:endParaRPr>
                    </a:p>
                  </a:txBody>
                  <a:tcPr/>
                </a:tc>
              </a:tr>
              <a:tr h="370840">
                <a:tc>
                  <a:txBody>
                    <a:bodyPr/>
                    <a:lstStyle/>
                    <a:p>
                      <a:r>
                        <a:rPr lang="ru-RU" dirty="0">
                          <a:solidFill>
                            <a:schemeClr val="tx1"/>
                          </a:solidFill>
                        </a:rPr>
                        <a:t>15</a:t>
                      </a:r>
                      <a:endParaRPr lang="ru-RU" dirty="0">
                        <a:solidFill>
                          <a:schemeClr val="tx1"/>
                        </a:solidFill>
                      </a:endParaRPr>
                    </a:p>
                  </a:txBody>
                  <a:tcPr/>
                </a:tc>
                <a:tc>
                  <a:txBody>
                    <a:bodyPr/>
                    <a:lstStyle/>
                    <a:p>
                      <a:r>
                        <a:rPr lang="ru-RU" dirty="0" err="1">
                          <a:solidFill>
                            <a:schemeClr val="tx1"/>
                          </a:solidFill>
                        </a:rPr>
                        <a:t>Ботобекова</a:t>
                      </a:r>
                      <a:r>
                        <a:rPr lang="ru-RU" dirty="0">
                          <a:solidFill>
                            <a:schemeClr val="tx1"/>
                          </a:solidFill>
                        </a:rPr>
                        <a:t> Н.К.</a:t>
                      </a:r>
                      <a:endParaRPr lang="ru-RU" dirty="0">
                        <a:solidFill>
                          <a:schemeClr val="tx1"/>
                        </a:solidFill>
                      </a:endParaRPr>
                    </a:p>
                  </a:txBody>
                  <a:tcPr/>
                </a:tc>
                <a:tc>
                  <a:txBody>
                    <a:bodyPr/>
                    <a:lstStyle/>
                    <a:p>
                      <a:r>
                        <a:rPr lang="ru-RU" dirty="0">
                          <a:solidFill>
                            <a:schemeClr val="tx1"/>
                          </a:solidFill>
                        </a:rPr>
                        <a:t>ЛД6-1-21</a:t>
                      </a:r>
                      <a:endParaRPr lang="ru-RU" dirty="0">
                        <a:solidFill>
                          <a:schemeClr val="tx1"/>
                        </a:solidFill>
                      </a:endParaRPr>
                    </a:p>
                  </a:txBody>
                  <a:tcPr/>
                </a:tc>
              </a:tr>
              <a:tr h="370840">
                <a:tc>
                  <a:txBody>
                    <a:bodyPr/>
                    <a:lstStyle/>
                    <a:p>
                      <a:r>
                        <a:rPr lang="ru-RU" dirty="0">
                          <a:solidFill>
                            <a:schemeClr val="tx1"/>
                          </a:solidFill>
                        </a:rPr>
                        <a:t>16</a:t>
                      </a:r>
                      <a:endParaRPr lang="ru-RU" dirty="0">
                        <a:solidFill>
                          <a:schemeClr val="tx1"/>
                        </a:solidFill>
                      </a:endParaRPr>
                    </a:p>
                  </a:txBody>
                  <a:tcPr/>
                </a:tc>
                <a:tc>
                  <a:txBody>
                    <a:bodyPr/>
                    <a:lstStyle/>
                    <a:p>
                      <a:r>
                        <a:rPr lang="ru-RU" dirty="0" err="1">
                          <a:solidFill>
                            <a:schemeClr val="tx1"/>
                          </a:solidFill>
                        </a:rPr>
                        <a:t>Нишанкулова</a:t>
                      </a:r>
                      <a:r>
                        <a:rPr lang="ru-RU" dirty="0">
                          <a:solidFill>
                            <a:schemeClr val="tx1"/>
                          </a:solidFill>
                        </a:rPr>
                        <a:t> Э.Д.</a:t>
                      </a:r>
                      <a:endParaRPr lang="ru-RU" dirty="0">
                        <a:solidFill>
                          <a:schemeClr val="tx1"/>
                        </a:solidFill>
                      </a:endParaRPr>
                    </a:p>
                  </a:txBody>
                  <a:tcPr/>
                </a:tc>
                <a:tc>
                  <a:txBody>
                    <a:bodyPr/>
                    <a:lstStyle/>
                    <a:p>
                      <a:r>
                        <a:rPr lang="ru-RU" dirty="0">
                          <a:solidFill>
                            <a:schemeClr val="tx1"/>
                          </a:solidFill>
                        </a:rPr>
                        <a:t>ЛД5-2-21</a:t>
                      </a:r>
                      <a:endParaRPr lang="ru-RU" dirty="0">
                        <a:solidFill>
                          <a:schemeClr val="tx1"/>
                        </a:solidFill>
                      </a:endParaRPr>
                    </a:p>
                  </a:txBody>
                  <a:tcPr/>
                </a:tc>
              </a:tr>
              <a:tr h="370840">
                <a:tc>
                  <a:txBody>
                    <a:bodyPr/>
                    <a:lstStyle/>
                    <a:p>
                      <a:r>
                        <a:rPr lang="ru-RU" dirty="0">
                          <a:solidFill>
                            <a:schemeClr val="tx1"/>
                          </a:solidFill>
                        </a:rPr>
                        <a:t>17</a:t>
                      </a:r>
                      <a:endParaRPr lang="ru-RU" dirty="0">
                        <a:solidFill>
                          <a:schemeClr val="tx1"/>
                        </a:solidFill>
                      </a:endParaRPr>
                    </a:p>
                  </a:txBody>
                  <a:tcPr/>
                </a:tc>
                <a:tc>
                  <a:txBody>
                    <a:bodyPr/>
                    <a:lstStyle/>
                    <a:p>
                      <a:r>
                        <a:rPr lang="ru-RU" dirty="0" err="1">
                          <a:solidFill>
                            <a:schemeClr val="tx1"/>
                          </a:solidFill>
                        </a:rPr>
                        <a:t>Нишанкулова</a:t>
                      </a:r>
                      <a:r>
                        <a:rPr lang="ru-RU" dirty="0">
                          <a:solidFill>
                            <a:schemeClr val="tx1"/>
                          </a:solidFill>
                        </a:rPr>
                        <a:t> Э.Д.</a:t>
                      </a:r>
                      <a:endParaRPr lang="ru-RU" dirty="0">
                        <a:solidFill>
                          <a:schemeClr val="tx1"/>
                        </a:solidFill>
                      </a:endParaRPr>
                    </a:p>
                  </a:txBody>
                  <a:tcPr/>
                </a:tc>
                <a:tc>
                  <a:txBody>
                    <a:bodyPr/>
                    <a:lstStyle/>
                    <a:p>
                      <a:r>
                        <a:rPr lang="ru-RU" dirty="0">
                          <a:solidFill>
                            <a:schemeClr val="tx1"/>
                          </a:solidFill>
                        </a:rPr>
                        <a:t>ЛД5-4-21</a:t>
                      </a:r>
                      <a:endParaRPr lang="ru-RU" dirty="0">
                        <a:solidFill>
                          <a:schemeClr val="tx1"/>
                        </a:solidFill>
                      </a:endParaRPr>
                    </a:p>
                  </a:txBody>
                  <a:tcPr/>
                </a:tc>
              </a:tr>
              <a:tr h="370840">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r>
              <a:tr h="370840">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r>
              <a:tr h="370840">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r>
              <a:tr h="370840">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r>
              <a:tr h="370840">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r>
              <a:tr h="370840">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r>
              <a:tr h="370840">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r>
              <a:tr h="370840">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r>
              <a:tr h="370840">
                <a:tc>
                  <a:txBody>
                    <a:bodyPr/>
                    <a:lstStyle/>
                    <a:p>
                      <a:endParaRPr lang="ru-RU" dirty="0">
                        <a:solidFill>
                          <a:schemeClr val="tx1"/>
                        </a:solidFill>
                      </a:endParaRPr>
                    </a:p>
                  </a:txBody>
                  <a:tcPr/>
                </a:tc>
                <a:tc>
                  <a:txBody>
                    <a:bodyPr/>
                    <a:lstStyle/>
                    <a:p>
                      <a:endParaRPr lang="ru-RU" dirty="0">
                        <a:solidFill>
                          <a:schemeClr val="tx1"/>
                        </a:solidFill>
                      </a:endParaRPr>
                    </a:p>
                  </a:txBody>
                  <a:tcPr/>
                </a:tc>
                <a:tc>
                  <a:txBody>
                    <a:bodyPr/>
                    <a:lstStyle/>
                    <a:p>
                      <a:endParaRPr lang="ru-RU" dirty="0">
                        <a:solidFill>
                          <a:schemeClr val="tx1"/>
                        </a:solidFill>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2659" y="624110"/>
            <a:ext cx="9901954" cy="1280890"/>
          </a:xfrm>
        </p:spPr>
        <p:txBody>
          <a:bodyPr/>
          <a:lstStyle/>
          <a:p>
            <a:pPr algn="ctr"/>
            <a:r>
              <a:rPr lang="ru-RU" b="1" dirty="0">
                <a:latin typeface="Times New Roman" panose="02020603050405020304" pitchFamily="18" charset="0"/>
                <a:ea typeface="MS Mincho" panose="02020609040205080304" pitchFamily="49" charset="-128"/>
                <a:cs typeface="Times New Roman" panose="02020603050405020304" pitchFamily="18" charset="0"/>
              </a:rPr>
              <a:t>К</a:t>
            </a:r>
            <a:r>
              <a:rPr lang="en-US" sz="3600" b="1" dirty="0" err="1">
                <a:effectLst/>
                <a:latin typeface="Times New Roman" panose="02020603050405020304" pitchFamily="18" charset="0"/>
                <a:ea typeface="MS Mincho" panose="02020609040205080304" pitchFamily="49" charset="-128"/>
                <a:cs typeface="Times New Roman" panose="02020603050405020304" pitchFamily="18" charset="0"/>
              </a:rPr>
              <a:t>ураторски</a:t>
            </a:r>
            <a:r>
              <a:rPr lang="ru-RU" sz="3600" b="1" dirty="0">
                <a:effectLst/>
                <a:latin typeface="Times New Roman" panose="02020603050405020304" pitchFamily="18" charset="0"/>
                <a:ea typeface="MS Mincho" panose="02020609040205080304" pitchFamily="49" charset="-128"/>
                <a:cs typeface="Times New Roman" panose="02020603050405020304" pitchFamily="18" charset="0"/>
              </a:rPr>
              <a:t>е</a:t>
            </a:r>
            <a:r>
              <a:rPr lang="en-US" sz="36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ru-RU" sz="3600" b="1" dirty="0">
                <a:effectLst/>
                <a:latin typeface="Times New Roman" panose="02020603050405020304" pitchFamily="18" charset="0"/>
                <a:ea typeface="MS Mincho" panose="02020609040205080304" pitchFamily="49" charset="-128"/>
                <a:cs typeface="Times New Roman" panose="02020603050405020304" pitchFamily="18" charset="0"/>
              </a:rPr>
              <a:t>занятия</a:t>
            </a:r>
            <a:r>
              <a:rPr lang="en-US" sz="36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effectLst/>
                <a:latin typeface="Times New Roman" panose="02020603050405020304" pitchFamily="18" charset="0"/>
                <a:ea typeface="MS Mincho" panose="02020609040205080304" pitchFamily="49" charset="-128"/>
                <a:cs typeface="Times New Roman" panose="02020603050405020304" pitchFamily="18" charset="0"/>
              </a:rPr>
              <a:t>на</a:t>
            </a:r>
            <a:r>
              <a:rPr lang="en-US" sz="36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effectLst/>
                <a:latin typeface="Times New Roman" panose="02020603050405020304" pitchFamily="18" charset="0"/>
                <a:ea typeface="MS Mincho" panose="02020609040205080304" pitchFamily="49" charset="-128"/>
                <a:cs typeface="Times New Roman" panose="02020603050405020304" pitchFamily="18" charset="0"/>
              </a:rPr>
              <a:t>тему</a:t>
            </a:r>
            <a:r>
              <a:rPr lang="en-US" sz="36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effectLst/>
                <a:latin typeface="Times New Roman" panose="02020603050405020304" pitchFamily="18" charset="0"/>
                <a:ea typeface="MS Mincho" panose="02020609040205080304" pitchFamily="49" charset="-128"/>
                <a:cs typeface="Times New Roman" panose="02020603050405020304" pitchFamily="18" charset="0"/>
              </a:rPr>
              <a:t>Антикоррупция</a:t>
            </a:r>
            <a:r>
              <a:rPr lang="ru-RU" sz="36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93058" y="2133600"/>
            <a:ext cx="10511554" cy="3777622"/>
          </a:xfrm>
        </p:spPr>
        <p:txBody>
          <a:bodyPr/>
          <a:lstStyle/>
          <a:p>
            <a:pPr algn="just"/>
            <a:r>
              <a:rPr lang="ru-RU" sz="3200" dirty="0">
                <a:solidFill>
                  <a:schemeClr val="tx1"/>
                </a:solidFill>
                <a:latin typeface="Times New Roman" panose="02020603050405020304" pitchFamily="18" charset="0"/>
                <a:ea typeface="MS Mincho" panose="02020609040205080304" pitchFamily="49" charset="-128"/>
                <a:cs typeface="Times New Roman" panose="02020603050405020304" pitchFamily="18" charset="0"/>
              </a:rPr>
              <a:t>Согласно программе воспитательной декады во всех группах ОММУ были проведены к</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ураторски</a:t>
            </a:r>
            <a:r>
              <a:rPr lang="ru-RU"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е занятия </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на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тему</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Антикоррупция</a:t>
            </a:r>
            <a:r>
              <a:rPr lang="ru-RU"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в целях ф</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ормировани</a:t>
            </a:r>
            <a:r>
              <a:rPr lang="ru-RU"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я</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у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студентов</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антикоррупционного</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мировоззрения</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повышени</a:t>
            </a:r>
            <a:r>
              <a:rPr lang="ru-RU"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я</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правосознания</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гражданской</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ответственности</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воспитани</a:t>
            </a:r>
            <a:r>
              <a:rPr lang="ru-RU"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я</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честности</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справедливости</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и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неприятия</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коррупции</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во</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всех</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её</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проявлениях</a:t>
            </a:r>
            <a:r>
              <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561" y="196646"/>
            <a:ext cx="10541051" cy="1356852"/>
          </a:xfrm>
        </p:spPr>
        <p:txBody>
          <a:bodyPr>
            <a:noAutofit/>
          </a:bodyPr>
          <a:lstStyle/>
          <a:p>
            <a:pPr algn="ctr"/>
            <a:r>
              <a:rPr lang="ru-RU" sz="2400" b="1" dirty="0">
                <a:latin typeface="Times New Roman" panose="02020603050405020304" pitchFamily="18" charset="0"/>
                <a:cs typeface="Times New Roman" panose="02020603050405020304" pitchFamily="18" charset="0"/>
              </a:rPr>
              <a:t>Для проведения кураторских занятий на тему «</a:t>
            </a:r>
            <a:r>
              <a:rPr lang="ru-RU" sz="2400" b="1" dirty="0" err="1">
                <a:latin typeface="Times New Roman" panose="02020603050405020304" pitchFamily="18" charset="0"/>
                <a:cs typeface="Times New Roman" panose="02020603050405020304" pitchFamily="18" charset="0"/>
              </a:rPr>
              <a:t>Антикоррупция</a:t>
            </a:r>
            <a:r>
              <a:rPr lang="ru-RU" sz="2400" b="1" dirty="0">
                <a:latin typeface="Times New Roman" panose="02020603050405020304" pitchFamily="18" charset="0"/>
                <a:cs typeface="Times New Roman" panose="02020603050405020304" pitchFamily="18" charset="0"/>
              </a:rPr>
              <a:t>» для преподавателей были предоставлены следующие приказы по противодействию коррупции</a:t>
            </a:r>
            <a:endParaRPr lang="en-US"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89935" y="2133600"/>
            <a:ext cx="10914677" cy="3777622"/>
          </a:xfrm>
        </p:spPr>
        <p:txBody>
          <a:bodyPr/>
          <a:lstStyle/>
          <a:p>
            <a:r>
              <a:rPr lang="ru-RU" dirty="0"/>
              <a:t>План мероприятий Министерства образования и науки Кыргызской Республики по реализации Государственной стратегии по противодействию коррупции в Кыргызской Республике на 2025–2030 годы (для I этапа на среднесрочный период 2025–2027 годов)</a:t>
            </a:r>
            <a:endParaRPr lang="ru-RU" dirty="0"/>
          </a:p>
          <a:p>
            <a:r>
              <a:rPr lang="ru-RU" dirty="0"/>
              <a:t>Об утверждении Плана мероприятий на среднесрочный период с 2025 по 2027 годы (I этап) Министерства образования и науки Кыргызской Республики по реализации Государственной стратегии по противодействию коррупции в Кыргызской Республике на 2025-2030 годы </a:t>
            </a:r>
            <a:endParaRPr lang="ru-RU" dirty="0"/>
          </a:p>
          <a:p>
            <a:r>
              <a:rPr lang="ru-RU" dirty="0"/>
              <a:t>Презентации на английском и русском языках где включены все приказы и мероприятия против коррупции.</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0353" y="624110"/>
            <a:ext cx="9944260" cy="1280890"/>
          </a:xfrm>
        </p:spPr>
        <p:txBody>
          <a:bodyPr>
            <a:normAutofit/>
          </a:bodyPr>
          <a:lstStyle/>
          <a:p>
            <a:r>
              <a:rPr lang="ru-RU" sz="1600" b="1" dirty="0">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Куратордук</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сааттын</a:t>
            </a:r>
            <a:r>
              <a:rPr lang="ru-RU" sz="1800" b="1" dirty="0">
                <a:solidFill>
                  <a:schemeClr val="tx1"/>
                </a:solidFill>
                <a:latin typeface="Times New Roman" panose="02020603050405020304" pitchFamily="18" charset="0"/>
                <a:cs typeface="Times New Roman" panose="02020603050405020304" pitchFamily="18" charset="0"/>
              </a:rPr>
              <a:t> протоколу </a:t>
            </a:r>
            <a:br>
              <a:rPr lang="ru-RU" sz="1800" b="1" dirty="0">
                <a:solidFill>
                  <a:schemeClr val="tx1"/>
                </a:solidFill>
                <a:latin typeface="Times New Roman" panose="02020603050405020304" pitchFamily="18" charset="0"/>
                <a:cs typeface="Times New Roman" panose="02020603050405020304" pitchFamily="18" charset="0"/>
              </a:rPr>
            </a:br>
            <a:r>
              <a:rPr lang="ru-RU" sz="1800" b="1" dirty="0">
                <a:solidFill>
                  <a:schemeClr val="tx1"/>
                </a:solidFill>
                <a:latin typeface="Times New Roman" panose="02020603050405020304" pitchFamily="18" charset="0"/>
                <a:cs typeface="Times New Roman" panose="02020603050405020304" pitchFamily="18" charset="0"/>
              </a:rPr>
              <a:t>                                                    Тема: </a:t>
            </a:r>
            <a:r>
              <a:rPr lang="ru-RU" sz="1800" b="1" dirty="0" err="1">
                <a:solidFill>
                  <a:schemeClr val="tx1"/>
                </a:solidFill>
                <a:latin typeface="Times New Roman" panose="02020603050405020304" pitchFamily="18" charset="0"/>
                <a:cs typeface="Times New Roman" panose="02020603050405020304" pitchFamily="18" charset="0"/>
              </a:rPr>
              <a:t>Коррупциянын</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алдын</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алуу</a:t>
            </a:r>
            <a:r>
              <a:rPr lang="ru-RU" sz="1800" b="1" dirty="0">
                <a:solidFill>
                  <a:schemeClr val="tx1"/>
                </a:solidFill>
                <a:latin typeface="Times New Roman" panose="02020603050405020304" pitchFamily="18" charset="0"/>
                <a:cs typeface="Times New Roman" panose="02020603050405020304" pitchFamily="18" charset="0"/>
              </a:rPr>
              <a:t> </a:t>
            </a:r>
            <a:br>
              <a:rPr lang="ru-RU" sz="1800" b="1" dirty="0">
                <a:solidFill>
                  <a:schemeClr val="tx1"/>
                </a:solidFill>
                <a:latin typeface="Times New Roman" panose="02020603050405020304" pitchFamily="18" charset="0"/>
                <a:cs typeface="Times New Roman" panose="02020603050405020304" pitchFamily="18" charset="0"/>
              </a:rPr>
            </a:br>
            <a:r>
              <a:rPr lang="ru-RU" sz="1800" b="1" dirty="0" err="1">
                <a:solidFill>
                  <a:schemeClr val="tx1"/>
                </a:solidFill>
                <a:latin typeface="Times New Roman" panose="02020603050405020304" pitchFamily="18" charset="0"/>
                <a:cs typeface="Times New Roman" panose="02020603050405020304" pitchFamily="18" charset="0"/>
              </a:rPr>
              <a:t>Датасы</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Убакыт</a:t>
            </a:r>
            <a:r>
              <a:rPr lang="ru-RU" sz="1800" b="1" dirty="0">
                <a:solidFill>
                  <a:schemeClr val="tx1"/>
                </a:solidFill>
                <a:latin typeface="Times New Roman" panose="02020603050405020304" pitchFamily="18" charset="0"/>
                <a:cs typeface="Times New Roman" panose="02020603050405020304" pitchFamily="18" charset="0"/>
              </a:rPr>
              <a:t>: </a:t>
            </a:r>
            <a:br>
              <a:rPr lang="ru-RU" sz="1800" b="1" dirty="0">
                <a:solidFill>
                  <a:schemeClr val="tx1"/>
                </a:solidFill>
                <a:latin typeface="Times New Roman" panose="02020603050405020304" pitchFamily="18" charset="0"/>
                <a:cs typeface="Times New Roman" panose="02020603050405020304" pitchFamily="18" charset="0"/>
              </a:rPr>
            </a:br>
            <a:r>
              <a:rPr lang="ru-RU" sz="1800" b="1" dirty="0">
                <a:solidFill>
                  <a:schemeClr val="tx1"/>
                </a:solidFill>
                <a:latin typeface="Times New Roman" panose="02020603050405020304" pitchFamily="18" charset="0"/>
                <a:cs typeface="Times New Roman" panose="02020603050405020304" pitchFamily="18" charset="0"/>
              </a:rPr>
              <a:t>Куратор:                                                        </a:t>
            </a:r>
            <a:r>
              <a:rPr lang="ru-RU" sz="1800" b="1" dirty="0" err="1">
                <a:solidFill>
                  <a:schemeClr val="tx1"/>
                </a:solidFill>
                <a:latin typeface="Times New Roman" panose="02020603050405020304" pitchFamily="18" charset="0"/>
                <a:cs typeface="Times New Roman" panose="02020603050405020304" pitchFamily="18" charset="0"/>
              </a:rPr>
              <a:t>Тайпа</a:t>
            </a:r>
            <a:r>
              <a:rPr lang="ru-RU" sz="1800" b="1" dirty="0">
                <a:solidFill>
                  <a:schemeClr val="tx1"/>
                </a:solidFill>
                <a:latin typeface="Times New Roman" panose="02020603050405020304" pitchFamily="18" charset="0"/>
                <a:cs typeface="Times New Roman" panose="02020603050405020304" pitchFamily="18" charset="0"/>
              </a:rPr>
              <a:t>:                                                </a:t>
            </a:r>
            <a:r>
              <a:rPr lang="ru-RU" sz="1800" b="1" dirty="0" err="1">
                <a:solidFill>
                  <a:schemeClr val="tx1"/>
                </a:solidFill>
                <a:latin typeface="Times New Roman" panose="02020603050405020304" pitchFamily="18" charset="0"/>
                <a:cs typeface="Times New Roman" panose="02020603050405020304" pitchFamily="18" charset="0"/>
              </a:rPr>
              <a:t>Жылы</a:t>
            </a:r>
            <a:r>
              <a:rPr lang="ru-RU" sz="1800" b="1" dirty="0">
                <a:solidFill>
                  <a:schemeClr val="tx1"/>
                </a:solidFill>
                <a:latin typeface="Times New Roman" panose="02020603050405020304" pitchFamily="18" charset="0"/>
                <a:cs typeface="Times New Roman" panose="02020603050405020304" pitchFamily="18" charset="0"/>
              </a:rPr>
              <a:t>: 2025-2026. </a:t>
            </a:r>
            <a:endParaRPr lang="ru-RU" sz="18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70451" y="1812023"/>
            <a:ext cx="11400639" cy="4815280"/>
          </a:xfrm>
        </p:spPr>
        <p:txBody>
          <a:bodyPr>
            <a:normAutofit fontScale="85000" lnSpcReduction="20000"/>
          </a:bodyPr>
          <a:lstStyle/>
          <a:p>
            <a:r>
              <a:rPr lang="ru-RU" b="1" dirty="0">
                <a:solidFill>
                  <a:schemeClr val="tx1"/>
                </a:solidFill>
                <a:latin typeface="Times New Roman" panose="02020603050405020304" pitchFamily="18" charset="0"/>
                <a:cs typeface="Times New Roman" panose="02020603050405020304" pitchFamily="18" charset="0"/>
              </a:rPr>
              <a:t>1. </a:t>
            </a:r>
            <a:r>
              <a:rPr lang="ru-RU" b="1" dirty="0" err="1">
                <a:solidFill>
                  <a:schemeClr val="tx1"/>
                </a:solidFill>
                <a:latin typeface="Times New Roman" panose="02020603050405020304" pitchFamily="18" charset="0"/>
                <a:cs typeface="Times New Roman" panose="02020603050405020304" pitchFamily="18" charset="0"/>
              </a:rPr>
              <a:t>Максаттары</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жана</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милдеттери</a:t>
            </a:r>
            <a:r>
              <a:rPr lang="ru-RU" b="1" dirty="0">
                <a:solidFill>
                  <a:schemeClr val="tx1"/>
                </a:solidFill>
                <a:latin typeface="Times New Roman" panose="02020603050405020304" pitchFamily="18" charset="0"/>
                <a:cs typeface="Times New Roman" panose="02020603050405020304" pitchFamily="18" charset="0"/>
              </a:rPr>
              <a:t>: </a:t>
            </a:r>
            <a:endParaRPr lang="ru-RU" b="1" dirty="0">
              <a:solidFill>
                <a:schemeClr val="tx1"/>
              </a:solidFill>
              <a:latin typeface="Times New Roman" panose="02020603050405020304" pitchFamily="18" charset="0"/>
              <a:cs typeface="Times New Roman" panose="02020603050405020304" pitchFamily="18" charset="0"/>
            </a:endParaRPr>
          </a:p>
          <a:p>
            <a:r>
              <a:rPr lang="ru-RU" dirty="0" err="1">
                <a:solidFill>
                  <a:schemeClr val="tx1"/>
                </a:solidFill>
                <a:latin typeface="Times New Roman" panose="02020603050405020304" pitchFamily="18" charset="0"/>
                <a:cs typeface="Times New Roman" panose="02020603050405020304" pitchFamily="18" charset="0"/>
              </a:rPr>
              <a:t>Коррупциянын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негизги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түшүнүктөрү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түрлөрү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менен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тааныштыруу</a:t>
            </a:r>
            <a:r>
              <a:rPr lang="ru-RU"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r>
              <a:rPr lang="ru-RU" dirty="0" err="1">
                <a:solidFill>
                  <a:schemeClr val="tx1"/>
                </a:solidFill>
                <a:latin typeface="Times New Roman" panose="02020603050405020304" pitchFamily="18" charset="0"/>
                <a:cs typeface="Times New Roman" panose="02020603050405020304" pitchFamily="18" charset="0"/>
              </a:rPr>
              <a:t>Коррупциянын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коомго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мамлекетке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тийгизген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таасири</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жөнүндө</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маалымдуулукту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жогорулатуу</a:t>
            </a:r>
            <a:r>
              <a:rPr lang="ru-RU"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r>
              <a:rPr lang="ru-RU" dirty="0" err="1">
                <a:solidFill>
                  <a:schemeClr val="tx1"/>
                </a:solidFill>
                <a:latin typeface="Times New Roman" panose="02020603050405020304" pitchFamily="18" charset="0"/>
                <a:cs typeface="Times New Roman" panose="02020603050405020304" pitchFamily="18" charset="0"/>
              </a:rPr>
              <a:t>Коррупцияга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каршы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ыкмаларын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чараларын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талкуулоо</a:t>
            </a:r>
            <a:r>
              <a:rPr lang="ru-RU"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r>
              <a:rPr lang="ru-RU" b="1" dirty="0">
                <a:solidFill>
                  <a:schemeClr val="tx1"/>
                </a:solidFill>
                <a:latin typeface="Times New Roman" panose="02020603050405020304" pitchFamily="18" charset="0"/>
                <a:cs typeface="Times New Roman" panose="02020603050405020304" pitchFamily="18" charset="0"/>
              </a:rPr>
              <a:t>2. </a:t>
            </a:r>
            <a:r>
              <a:rPr lang="ru-RU" b="1" dirty="0" err="1">
                <a:solidFill>
                  <a:schemeClr val="tx1"/>
                </a:solidFill>
                <a:latin typeface="Times New Roman" panose="02020603050405020304" pitchFamily="18" charset="0"/>
                <a:cs typeface="Times New Roman" panose="02020603050405020304" pitchFamily="18" charset="0"/>
              </a:rPr>
              <a:t>Күн</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тартиби</a:t>
            </a:r>
            <a:r>
              <a:rPr lang="ru-RU" b="1" dirty="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 1. </a:t>
            </a:r>
            <a:r>
              <a:rPr lang="ru-RU" dirty="0" err="1">
                <a:solidFill>
                  <a:schemeClr val="tx1"/>
                </a:solidFill>
                <a:latin typeface="Times New Roman" panose="02020603050405020304" pitchFamily="18" charset="0"/>
                <a:cs typeface="Times New Roman" panose="02020603050405020304" pitchFamily="18" charset="0"/>
              </a:rPr>
              <a:t>Темага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киришүү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коррупциянын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аныктамасы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формалары</a:t>
            </a:r>
            <a:r>
              <a:rPr lang="ru-RU" dirty="0">
                <a:solidFill>
                  <a:schemeClr val="tx1"/>
                </a:solidFill>
                <a:latin typeface="Times New Roman" panose="02020603050405020304" pitchFamily="18" charset="0"/>
                <a:cs typeface="Times New Roman" panose="02020603050405020304" pitchFamily="18" charset="0"/>
              </a:rPr>
              <a:t>. 2. </a:t>
            </a:r>
            <a:r>
              <a:rPr lang="ru-RU" dirty="0" err="1">
                <a:solidFill>
                  <a:schemeClr val="tx1"/>
                </a:solidFill>
                <a:latin typeface="Times New Roman" panose="02020603050405020304" pitchFamily="18" charset="0"/>
                <a:cs typeface="Times New Roman" panose="02020603050405020304" pitchFamily="18" charset="0"/>
              </a:rPr>
              <a:t>Коррупцияга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каршы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чөйрөсүндөгү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мыйзамдык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өзгөрүүлөрдүн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презентациясы</a:t>
            </a:r>
            <a:r>
              <a:rPr lang="ru-RU"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r>
              <a:rPr lang="ru-RU" dirty="0">
                <a:solidFill>
                  <a:srgbClr val="FF0000"/>
                </a:solidFill>
                <a:latin typeface="Times New Roman" panose="02020603050405020304" pitchFamily="18" charset="0"/>
                <a:cs typeface="Times New Roman" panose="02020603050405020304" pitchFamily="18" charset="0"/>
              </a:rPr>
              <a:t>Пара </a:t>
            </a:r>
            <a:r>
              <a:rPr lang="ru-RU" dirty="0" err="1">
                <a:solidFill>
                  <a:srgbClr val="FF0000"/>
                </a:solidFill>
                <a:latin typeface="Times New Roman" panose="02020603050405020304" pitchFamily="18" charset="0"/>
                <a:cs typeface="Times New Roman" panose="02020603050405020304" pitchFamily="18" charset="0"/>
              </a:rPr>
              <a:t>алуу</a:t>
            </a:r>
            <a:r>
              <a:rPr lang="ru-RU" dirty="0">
                <a:solidFill>
                  <a:srgbClr val="FF0000"/>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Кыргыз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Республикасынын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Кылмыш-жаза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кодексинин</a:t>
            </a:r>
            <a:r>
              <a:rPr lang="ru-RU" dirty="0">
                <a:solidFill>
                  <a:schemeClr val="tx1"/>
                </a:solidFill>
                <a:latin typeface="Times New Roman" panose="02020603050405020304" pitchFamily="18" charset="0"/>
                <a:cs typeface="Times New Roman" panose="02020603050405020304" pitchFamily="18" charset="0"/>
              </a:rPr>
              <a:t> 342-беренеси)</a:t>
            </a:r>
            <a:endParaRPr lang="ru-RU" dirty="0">
              <a:solidFill>
                <a:schemeClr val="tx1"/>
              </a:solidFill>
              <a:latin typeface="Times New Roman" panose="02020603050405020304" pitchFamily="18" charset="0"/>
              <a:cs typeface="Times New Roman" panose="02020603050405020304" pitchFamily="18" charset="0"/>
            </a:endParaRPr>
          </a:p>
          <a:p>
            <a:r>
              <a:rPr lang="ru-RU" b="1" dirty="0" err="1">
                <a:solidFill>
                  <a:srgbClr val="FF0000"/>
                </a:solidFill>
                <a:latin typeface="Times New Roman" panose="02020603050405020304" pitchFamily="18" charset="0"/>
                <a:cs typeface="Times New Roman" panose="02020603050405020304" pitchFamily="18" charset="0"/>
              </a:rPr>
              <a:t>Опузалап</a:t>
            </a:r>
            <a:r>
              <a:rPr lang="ru-RU" b="1" dirty="0">
                <a:solidFill>
                  <a:srgbClr val="FF0000"/>
                </a:solidFill>
                <a:latin typeface="Times New Roman" panose="02020603050405020304" pitchFamily="18" charset="0"/>
                <a:cs typeface="Times New Roman" panose="02020603050405020304" pitchFamily="18" charset="0"/>
              </a:rPr>
              <a:t> пара </a:t>
            </a:r>
            <a:r>
              <a:rPr lang="ru-RU" b="1" dirty="0" err="1">
                <a:solidFill>
                  <a:srgbClr val="FF0000"/>
                </a:solidFill>
                <a:latin typeface="Times New Roman" panose="02020603050405020304" pitchFamily="18" charset="0"/>
                <a:cs typeface="Times New Roman" panose="02020603050405020304" pitchFamily="18" charset="0"/>
              </a:rPr>
              <a:t>талап</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кылуу</a:t>
            </a:r>
            <a:r>
              <a:rPr lang="ru-RU" b="1" dirty="0">
                <a:solidFill>
                  <a:srgbClr val="FF0000"/>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Кыргыз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Республикасынын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Кылмыш-жаза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кодексинин</a:t>
            </a:r>
            <a:r>
              <a:rPr lang="ru-RU" dirty="0">
                <a:solidFill>
                  <a:schemeClr val="tx1"/>
                </a:solidFill>
                <a:latin typeface="Times New Roman" panose="02020603050405020304" pitchFamily="18" charset="0"/>
                <a:cs typeface="Times New Roman" panose="02020603050405020304" pitchFamily="18" charset="0"/>
              </a:rPr>
              <a:t> 343-беренеси) </a:t>
            </a:r>
            <a:endParaRPr lang="ru-RU" dirty="0">
              <a:solidFill>
                <a:schemeClr val="tx1"/>
              </a:solidFill>
              <a:latin typeface="Times New Roman" panose="02020603050405020304" pitchFamily="18" charset="0"/>
              <a:cs typeface="Times New Roman" panose="02020603050405020304" pitchFamily="18" charset="0"/>
            </a:endParaRPr>
          </a:p>
          <a:p>
            <a:r>
              <a:rPr lang="ru-RU" b="1" dirty="0" err="1">
                <a:solidFill>
                  <a:srgbClr val="FF0000"/>
                </a:solidFill>
                <a:latin typeface="Times New Roman" panose="02020603050405020304" pitchFamily="18" charset="0"/>
                <a:cs typeface="Times New Roman" panose="02020603050405020304" pitchFamily="18" charset="0"/>
              </a:rPr>
              <a:t>Паракорчулукка</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ортомчулук</a:t>
            </a:r>
            <a:r>
              <a:rPr lang="ru-RU" b="1" dirty="0">
                <a:solidFill>
                  <a:srgbClr val="FF0000"/>
                </a:solidFill>
                <a:latin typeface="Times New Roman" panose="02020603050405020304" pitchFamily="18" charset="0"/>
                <a:cs typeface="Times New Roman" panose="02020603050405020304" pitchFamily="18" charset="0"/>
              </a:rPr>
              <a:t> </a:t>
            </a:r>
            <a:r>
              <a:rPr lang="ru-RU" b="1" dirty="0" err="1">
                <a:solidFill>
                  <a:srgbClr val="FF0000"/>
                </a:solidFill>
                <a:latin typeface="Times New Roman" panose="02020603050405020304" pitchFamily="18" charset="0"/>
                <a:cs typeface="Times New Roman" panose="02020603050405020304" pitchFamily="18" charset="0"/>
              </a:rPr>
              <a:t>кылуу</a:t>
            </a:r>
            <a:r>
              <a:rPr lang="ru-RU" b="1" dirty="0">
                <a:solidFill>
                  <a:srgbClr val="FF0000"/>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a:t>
            </a:r>
            <a:r>
              <a:rPr lang="ru-RU" dirty="0" err="1">
                <a:solidFill>
                  <a:schemeClr val="tx1"/>
                </a:solidFill>
                <a:latin typeface="Times New Roman" panose="02020603050405020304" pitchFamily="18" charset="0"/>
                <a:cs typeface="Times New Roman" panose="02020603050405020304" pitchFamily="18" charset="0"/>
              </a:rPr>
              <a:t>Кыргыз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Республикасынын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Кылмыш-жаза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кодексинин</a:t>
            </a:r>
            <a:r>
              <a:rPr lang="ru-RU" dirty="0">
                <a:solidFill>
                  <a:schemeClr val="tx1"/>
                </a:solidFill>
                <a:latin typeface="Times New Roman" panose="02020603050405020304" pitchFamily="18" charset="0"/>
                <a:cs typeface="Times New Roman" panose="02020603050405020304" pitchFamily="18" charset="0"/>
              </a:rPr>
              <a:t> 344-беренеси) </a:t>
            </a:r>
            <a:endParaRPr lang="ru-RU" dirty="0">
              <a:solidFill>
                <a:schemeClr val="tx1"/>
              </a:solidFill>
              <a:latin typeface="Times New Roman" panose="02020603050405020304" pitchFamily="18" charset="0"/>
              <a:cs typeface="Times New Roman" panose="02020603050405020304" pitchFamily="18" charset="0"/>
            </a:endParaRPr>
          </a:p>
          <a:p>
            <a:r>
              <a:rPr lang="ru-RU" b="1" dirty="0">
                <a:solidFill>
                  <a:schemeClr val="tx1"/>
                </a:solidFill>
                <a:latin typeface="Times New Roman" panose="02020603050405020304" pitchFamily="18" charset="0"/>
                <a:cs typeface="Times New Roman" panose="02020603050405020304" pitchFamily="18" charset="0"/>
              </a:rPr>
              <a:t>3. </a:t>
            </a:r>
            <a:r>
              <a:rPr lang="ru-RU" b="1" dirty="0" err="1">
                <a:solidFill>
                  <a:schemeClr val="tx1"/>
                </a:solidFill>
                <a:latin typeface="Times New Roman" panose="02020603050405020304" pitchFamily="18" charset="0"/>
                <a:cs typeface="Times New Roman" panose="02020603050405020304" pitchFamily="18" charset="0"/>
              </a:rPr>
              <a:t>Талкуу</a:t>
            </a:r>
            <a:r>
              <a:rPr lang="ru-RU" b="1"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кантип</a:t>
            </a:r>
            <a:r>
              <a:rPr lang="ru-RU" dirty="0">
                <a:solidFill>
                  <a:schemeClr val="tx1"/>
                </a:solidFill>
                <a:latin typeface="Times New Roman" panose="02020603050405020304" pitchFamily="18" charset="0"/>
                <a:cs typeface="Times New Roman" panose="02020603050405020304" pitchFamily="18" charset="0"/>
              </a:rPr>
              <a:t> ар </a:t>
            </a:r>
            <a:r>
              <a:rPr lang="ru-RU" dirty="0" err="1">
                <a:solidFill>
                  <a:schemeClr val="tx1"/>
                </a:solidFill>
                <a:latin typeface="Times New Roman" panose="02020603050405020304" pitchFamily="18" charset="0"/>
                <a:cs typeface="Times New Roman" panose="02020603050405020304" pitchFamily="18" charset="0"/>
              </a:rPr>
              <a:t>бир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жаран</a:t>
            </a:r>
            <a:r>
              <a:rPr lang="ru-RU" dirty="0">
                <a:solidFill>
                  <a:schemeClr val="tx1"/>
                </a:solidFill>
                <a:latin typeface="Times New Roman" panose="02020603050405020304" pitchFamily="18" charset="0"/>
                <a:cs typeface="Times New Roman" panose="02020603050405020304" pitchFamily="18" charset="0"/>
              </a:rPr>
              <a:t> коррупция </a:t>
            </a:r>
            <a:r>
              <a:rPr lang="ru-RU" dirty="0" err="1">
                <a:solidFill>
                  <a:schemeClr val="tx1"/>
                </a:solidFill>
                <a:latin typeface="Times New Roman" panose="02020603050405020304" pitchFamily="18" charset="0"/>
                <a:cs typeface="Times New Roman" panose="02020603050405020304" pitchFamily="18" charset="0"/>
              </a:rPr>
              <a:t>менен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аракетинин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бир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бөлүгү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боло</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алат</a:t>
            </a:r>
            <a:r>
              <a:rPr lang="ru-RU"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r>
              <a:rPr lang="ru-RU" b="1" dirty="0">
                <a:solidFill>
                  <a:schemeClr val="tx1"/>
                </a:solidFill>
                <a:latin typeface="Times New Roman" panose="02020603050405020304" pitchFamily="18" charset="0"/>
                <a:cs typeface="Times New Roman" panose="02020603050405020304" pitchFamily="18" charset="0"/>
              </a:rPr>
              <a:t>4. </a:t>
            </a:r>
            <a:r>
              <a:rPr lang="ru-RU" b="1" dirty="0" err="1">
                <a:solidFill>
                  <a:schemeClr val="tx1"/>
                </a:solidFill>
                <a:latin typeface="Times New Roman" panose="02020603050405020304" pitchFamily="18" charset="0"/>
                <a:cs typeface="Times New Roman" panose="02020603050405020304" pitchFamily="18" charset="0"/>
              </a:rPr>
              <a:t>Кыскача</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баяндамасы</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жана</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суроо-жооп</a:t>
            </a:r>
            <a:r>
              <a:rPr lang="ru-RU" b="1" dirty="0">
                <a:solidFill>
                  <a:schemeClr val="tx1"/>
                </a:solidFill>
                <a:latin typeface="Times New Roman" panose="02020603050405020304" pitchFamily="18" charset="0"/>
                <a:cs typeface="Times New Roman" panose="02020603050405020304" pitchFamily="18" charset="0"/>
              </a:rPr>
              <a:t>. </a:t>
            </a:r>
            <a:endParaRPr lang="ru-RU" b="1" dirty="0">
              <a:solidFill>
                <a:schemeClr val="tx1"/>
              </a:solidFill>
              <a:latin typeface="Times New Roman" panose="02020603050405020304" pitchFamily="18" charset="0"/>
              <a:cs typeface="Times New Roman" panose="02020603050405020304" pitchFamily="18" charset="0"/>
            </a:endParaRPr>
          </a:p>
          <a:p>
            <a:r>
              <a:rPr lang="ru-RU" b="1" dirty="0">
                <a:solidFill>
                  <a:schemeClr val="tx1"/>
                </a:solidFill>
                <a:latin typeface="Times New Roman" panose="02020603050405020304" pitchFamily="18" charset="0"/>
                <a:cs typeface="Times New Roman" panose="02020603050405020304" pitchFamily="18" charset="0"/>
              </a:rPr>
              <a:t>3. </a:t>
            </a:r>
            <a:r>
              <a:rPr lang="ru-RU" b="1" dirty="0" err="1">
                <a:solidFill>
                  <a:schemeClr val="tx1"/>
                </a:solidFill>
                <a:latin typeface="Times New Roman" panose="02020603050405020304" pitchFamily="18" charset="0"/>
                <a:cs typeface="Times New Roman" panose="02020603050405020304" pitchFamily="18" charset="0"/>
              </a:rPr>
              <a:t>Талкуунун</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негизги</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пункттары</a:t>
            </a:r>
            <a:r>
              <a:rPr lang="ru-RU" b="1"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Коомдук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мамлекеттик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сектордогу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коррупциялык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практиканын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мисалдары</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Коррупцияга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каршы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күрөшүүгө</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багытталган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мыйзамдык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чаралар</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Мыйзамга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ылайык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коррупцияга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байланыштуу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кылмыштар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үчүн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жоопкерчилик</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Ачык-айкын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коомду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түзүүдө</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жарандардын</a:t>
            </a:r>
            <a:r>
              <a:rPr lang="ru-RU" dirty="0">
                <a:solidFill>
                  <a:schemeClr val="tx1"/>
                </a:solidFill>
                <a:latin typeface="Times New Roman" panose="02020603050405020304" pitchFamily="18" charset="0"/>
                <a:cs typeface="Times New Roman" panose="02020603050405020304" pitchFamily="18" charset="0"/>
              </a:rPr>
              <a:t> ролу.</a:t>
            </a:r>
            <a:endParaRPr lang="ru-RU" dirty="0">
              <a:solidFill>
                <a:schemeClr val="tx1"/>
              </a:solidFill>
              <a:latin typeface="Times New Roman" panose="02020603050405020304" pitchFamily="18" charset="0"/>
              <a:cs typeface="Times New Roman" panose="02020603050405020304" pitchFamily="18" charset="0"/>
            </a:endParaRPr>
          </a:p>
          <a:p>
            <a:r>
              <a:rPr lang="ru-RU" dirty="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5. </a:t>
            </a:r>
            <a:r>
              <a:rPr lang="ru-RU" b="1" dirty="0" err="1">
                <a:solidFill>
                  <a:schemeClr val="tx1"/>
                </a:solidFill>
                <a:latin typeface="Times New Roman" panose="02020603050405020304" pitchFamily="18" charset="0"/>
                <a:cs typeface="Times New Roman" panose="02020603050405020304" pitchFamily="18" charset="0"/>
              </a:rPr>
              <a:t>Кабыл</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алынган</a:t>
            </a:r>
            <a:r>
              <a:rPr lang="ru-RU" b="1" dirty="0">
                <a:solidFill>
                  <a:schemeClr val="tx1"/>
                </a:solidFill>
                <a:latin typeface="Times New Roman" panose="02020603050405020304" pitchFamily="18" charset="0"/>
                <a:cs typeface="Times New Roman" panose="02020603050405020304" pitchFamily="18" charset="0"/>
              </a:rPr>
              <a:t> </a:t>
            </a:r>
            <a:r>
              <a:rPr lang="ru-RU" b="1" dirty="0" err="1">
                <a:solidFill>
                  <a:schemeClr val="tx1"/>
                </a:solidFill>
                <a:latin typeface="Times New Roman" panose="02020603050405020304" pitchFamily="18" charset="0"/>
                <a:cs typeface="Times New Roman" panose="02020603050405020304" pitchFamily="18" charset="0"/>
              </a:rPr>
              <a:t>чечимдер</a:t>
            </a:r>
            <a:r>
              <a:rPr lang="ru-RU" b="1"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Катышуучуларга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мыйзамдагы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акыркы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өзгөртүүлөр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тууралуу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маалымат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берилди</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Күнүмдүк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иш-аракеттердин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ачыктыгын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жогорулатуу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боюнча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чаралар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аныкталды</a:t>
            </a:r>
            <a:r>
              <a:rPr lang="ru-RU" dirty="0">
                <a:solidFill>
                  <a:schemeClr val="tx1"/>
                </a:solidFill>
                <a:latin typeface="Times New Roman" panose="02020603050405020304" pitchFamily="18" charset="0"/>
                <a:cs typeface="Times New Roman" panose="02020603050405020304" pitchFamily="18" charset="0"/>
              </a:rPr>
              <a:t>. * </a:t>
            </a:r>
            <a:r>
              <a:rPr lang="ru-RU" dirty="0" err="1">
                <a:solidFill>
                  <a:schemeClr val="tx1"/>
                </a:solidFill>
                <a:latin typeface="Times New Roman" panose="02020603050405020304" pitchFamily="18" charset="0"/>
                <a:cs typeface="Times New Roman" panose="02020603050405020304" pitchFamily="18" charset="0"/>
              </a:rPr>
              <a:t>Бул</a:t>
            </a:r>
            <a:r>
              <a:rPr lang="ru-RU" dirty="0">
                <a:solidFill>
                  <a:schemeClr val="tx1"/>
                </a:solidFill>
                <a:latin typeface="Times New Roman" panose="02020603050405020304" pitchFamily="18" charset="0"/>
                <a:cs typeface="Times New Roman" panose="02020603050405020304" pitchFamily="18" charset="0"/>
              </a:rPr>
              <a:t> тема </a:t>
            </a:r>
            <a:r>
              <a:rPr lang="ru-RU" dirty="0" err="1">
                <a:solidFill>
                  <a:schemeClr val="tx1"/>
                </a:solidFill>
                <a:latin typeface="Times New Roman" panose="02020603050405020304" pitchFamily="18" charset="0"/>
                <a:cs typeface="Times New Roman" panose="02020603050405020304" pitchFamily="18" charset="0"/>
              </a:rPr>
              <a:t>боюнча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коррупцияга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каршы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күрөшүүгө</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багытталган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мыйзамдык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чараларды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үзгүлтүксүз</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маалыматтык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сессияларды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өткөрүү</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сунушталды</a:t>
            </a:r>
            <a:endParaRPr lang="ru-RU"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66191" y="105696"/>
            <a:ext cx="3995769" cy="4220498"/>
          </a:xfrm>
        </p:spPr>
      </p:pic>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741" y="1849694"/>
            <a:ext cx="6682259" cy="4953000"/>
          </a:xfrm>
          <a:prstGeom prst="rect">
            <a:avLst/>
          </a:prstGeom>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666" y="1849694"/>
            <a:ext cx="2392324" cy="50083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Объект 12"/>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bwMode="auto">
          <a:xfrm>
            <a:off x="615617" y="1905000"/>
            <a:ext cx="3396827" cy="4567290"/>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2116" y="1905000"/>
            <a:ext cx="3585880" cy="4567290"/>
          </a:xfrm>
          <a:prstGeom prst="rect">
            <a:avLst/>
          </a:prstGeom>
        </p:spPr>
      </p:pic>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864" y="1904999"/>
            <a:ext cx="3396827" cy="45291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11719" y="1905000"/>
            <a:ext cx="3721184" cy="4869425"/>
          </a:xfrm>
        </p:spPr>
      </p:pic>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724" y="1904999"/>
            <a:ext cx="3721184" cy="4869425"/>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2787" y="1904999"/>
            <a:ext cx="4011562" cy="4869425"/>
          </a:xfrm>
          <a:prstGeom prst="rect">
            <a:avLst/>
          </a:prstGeom>
        </p:spPr>
      </p:pic>
    </p:spTree>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7698</Words>
  <Application>WPS Presentation</Application>
  <PresentationFormat>Широкоэкранный</PresentationFormat>
  <Paragraphs>174</Paragraphs>
  <Slides>28</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Arial</vt:lpstr>
      <vt:lpstr>SimSun</vt:lpstr>
      <vt:lpstr>Wingdings</vt:lpstr>
      <vt:lpstr>Wingdings 3</vt:lpstr>
      <vt:lpstr>Arial</vt:lpstr>
      <vt:lpstr>Times New Roman</vt:lpstr>
      <vt:lpstr>MS Mincho</vt:lpstr>
      <vt:lpstr>Yu Gothic UI</vt:lpstr>
      <vt:lpstr>Microsoft YaHei</vt:lpstr>
      <vt:lpstr>Arial Unicode MS</vt:lpstr>
      <vt:lpstr>Century Gothic</vt:lpstr>
      <vt:lpstr>Calibri</vt:lpstr>
      <vt:lpstr>MS Gothic</vt:lpstr>
      <vt:lpstr>Легкий дым</vt:lpstr>
      <vt:lpstr>ОТЧЕТ осенней воспитательной декады «Студент-ОММУ-Родители»</vt:lpstr>
      <vt:lpstr>Приказ кураторов на 2025-2026 учебный год факультета Лечебное дело ОММУ</vt:lpstr>
      <vt:lpstr>Приказ кураторов на 2025-2026 учебный год факультета Лечебное дело ОММУ</vt:lpstr>
      <vt:lpstr>Кураторские занятия на тему «Антикоррупция»</vt:lpstr>
      <vt:lpstr>Для проведения кураторских занятий на тему «Антикоррупция» для преподавателей были предоставлены следующие приказы по противодействию коррупции</vt:lpstr>
      <vt:lpstr>                                                           Куратордук сааттын протоколу                                                      Тема: Коррупциянын алдын алуу  Датасы:                                                         Убакыт:  Куратор:                                                        Тайпа:                                                Жылы: 2025-2026. </vt:lpstr>
      <vt:lpstr>PowerPoint 演示文稿</vt:lpstr>
      <vt:lpstr>PowerPoint 演示文稿</vt:lpstr>
      <vt:lpstr>PowerPoint 演示文稿</vt:lpstr>
      <vt:lpstr>PowerPoint 演示文稿</vt:lpstr>
      <vt:lpstr>PowerPoint 演示文稿</vt:lpstr>
      <vt:lpstr>РОДИТЕЛЬСКИЕ СОБРАНИЯ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Посещение студенческого общежития</vt:lpstr>
      <vt:lpstr>PowerPoint 演示文稿</vt:lpstr>
      <vt:lpstr>PowerPoint 演示文稿</vt:lpstr>
      <vt:lpstr>Встреча студентов-девушек с гинекологом  «Интимная гигиена и современные методы контрацепции»</vt:lpstr>
      <vt:lpstr>PowerPoint 演示文稿</vt:lpstr>
      <vt:lpstr>Посещение дома престарелых «Боорукердик» и кризисного центра </vt:lpstr>
      <vt:lpstr>PowerPoint 演示文稿</vt:lpstr>
      <vt:lpstr>PowerPoint 演示文稿</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Пакистан жана Индия мамлекеттеринен келген, Кыргыз Республикасынын медициналык билим берүү уюмдарында окуган студенттердин коопсуздугун камсыз кылуу боюнча чаралар тууралуу Пакистан менен Индиядагы кырдаалдын курчушуна байланыштуу, ошондой эле Кыргыз Республикасында билим алып жаткан чет элдик студенттердин коопсуздугун камсыз кылуу максатында буйрук кылам:</dc:title>
  <dc:creator>Rector</dc:creator>
  <cp:lastModifiedBy>WIN10</cp:lastModifiedBy>
  <cp:revision>54</cp:revision>
  <dcterms:created xsi:type="dcterms:W3CDTF">2025-05-13T03:09:00Z</dcterms:created>
  <dcterms:modified xsi:type="dcterms:W3CDTF">2025-11-07T05:30:47Z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ADCDA3BF8D884FFB9D093BBEC4A1FF48_13</vt:lpwstr>
  </property>
  <property fmtid="{D5CDD505-2E9C-101B-9397-08002B2CF9AE}" pid="3" name="KSOProductBuildVer">
    <vt:lpwstr>1049-12.2.0.23131</vt:lpwstr>
  </property>
</Properties>
</file>