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86" r:id="rId2"/>
    <p:sldId id="287" r:id="rId3"/>
    <p:sldId id="288" r:id="rId4"/>
    <p:sldId id="290" r:id="rId5"/>
    <p:sldId id="293" r:id="rId6"/>
    <p:sldId id="291" r:id="rId7"/>
    <p:sldId id="292" r:id="rId8"/>
    <p:sldId id="295" r:id="rId9"/>
    <p:sldId id="294" r:id="rId10"/>
    <p:sldId id="296" r:id="rId11"/>
    <p:sldId id="297" r:id="rId12"/>
    <p:sldId id="298" r:id="rId13"/>
    <p:sldId id="299" r:id="rId14"/>
    <p:sldId id="261" r:id="rId15"/>
    <p:sldId id="276" r:id="rId16"/>
    <p:sldId id="278" r:id="rId17"/>
    <p:sldId id="279" r:id="rId18"/>
    <p:sldId id="280" r:id="rId19"/>
    <p:sldId id="284" r:id="rId20"/>
    <p:sldId id="281" r:id="rId21"/>
    <p:sldId id="282" r:id="rId22"/>
    <p:sldId id="264" r:id="rId23"/>
    <p:sldId id="268" r:id="rId24"/>
    <p:sldId id="270" r:id="rId25"/>
    <p:sldId id="283" r:id="rId26"/>
    <p:sldId id="259" r:id="rId27"/>
    <p:sldId id="271" r:id="rId28"/>
    <p:sldId id="272" r:id="rId29"/>
    <p:sldId id="273" r:id="rId30"/>
    <p:sldId id="274" r:id="rId31"/>
    <p:sldId id="285"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101" autoAdjust="0"/>
  </p:normalViewPr>
  <p:slideViewPr>
    <p:cSldViewPr snapToGrid="0">
      <p:cViewPr varScale="1">
        <p:scale>
          <a:sx n="104" d="100"/>
          <a:sy n="104" d="100"/>
        </p:scale>
        <p:origin x="8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2013757-EDC2-40EE-BE43-F76769715D35}"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99753CB-3615-4AB0-960D-6D15194DAC8A}" type="slidenum">
              <a:rPr lang="ru-RU" smtClean="0"/>
              <a:t>‹#›</a:t>
            </a:fld>
            <a:endParaRPr lang="ru-RU"/>
          </a:p>
        </p:txBody>
      </p:sp>
    </p:spTree>
    <p:extLst>
      <p:ext uri="{BB962C8B-B14F-4D97-AF65-F5344CB8AC3E}">
        <p14:creationId xmlns:p14="http://schemas.microsoft.com/office/powerpoint/2010/main" val="145190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013757-EDC2-40EE-BE43-F76769715D35}"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9753CB-3615-4AB0-960D-6D15194DAC8A}" type="slidenum">
              <a:rPr lang="ru-RU" smtClean="0"/>
              <a:t>‹#›</a:t>
            </a:fld>
            <a:endParaRPr lang="ru-RU"/>
          </a:p>
        </p:txBody>
      </p:sp>
    </p:spTree>
    <p:extLst>
      <p:ext uri="{BB962C8B-B14F-4D97-AF65-F5344CB8AC3E}">
        <p14:creationId xmlns:p14="http://schemas.microsoft.com/office/powerpoint/2010/main" val="385805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013757-EDC2-40EE-BE43-F76769715D35}"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9753CB-3615-4AB0-960D-6D15194DAC8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40537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2013757-EDC2-40EE-BE43-F76769715D35}" type="datetimeFigureOut">
              <a:rPr lang="ru-RU" smtClean="0"/>
              <a:t>25.06.2025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9753CB-3615-4AB0-960D-6D15194DAC8A}" type="slidenum">
              <a:rPr lang="ru-RU" smtClean="0"/>
              <a:t>‹#›</a:t>
            </a:fld>
            <a:endParaRPr lang="ru-RU"/>
          </a:p>
        </p:txBody>
      </p:sp>
    </p:spTree>
    <p:extLst>
      <p:ext uri="{BB962C8B-B14F-4D97-AF65-F5344CB8AC3E}">
        <p14:creationId xmlns:p14="http://schemas.microsoft.com/office/powerpoint/2010/main" val="3570995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2013757-EDC2-40EE-BE43-F76769715D35}" type="datetimeFigureOut">
              <a:rPr lang="ru-RU" smtClean="0"/>
              <a:t>25.06.2025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9753CB-3615-4AB0-960D-6D15194DAC8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5339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2013757-EDC2-40EE-BE43-F76769715D35}" type="datetimeFigureOut">
              <a:rPr lang="ru-RU" smtClean="0"/>
              <a:t>25.06.2025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9753CB-3615-4AB0-960D-6D15194DAC8A}" type="slidenum">
              <a:rPr lang="ru-RU" smtClean="0"/>
              <a:t>‹#›</a:t>
            </a:fld>
            <a:endParaRPr lang="ru-RU"/>
          </a:p>
        </p:txBody>
      </p:sp>
    </p:spTree>
    <p:extLst>
      <p:ext uri="{BB962C8B-B14F-4D97-AF65-F5344CB8AC3E}">
        <p14:creationId xmlns:p14="http://schemas.microsoft.com/office/powerpoint/2010/main" val="2491221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2013757-EDC2-40EE-BE43-F76769715D35}"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9753CB-3615-4AB0-960D-6D15194DAC8A}" type="slidenum">
              <a:rPr lang="ru-RU" smtClean="0"/>
              <a:t>‹#›</a:t>
            </a:fld>
            <a:endParaRPr lang="ru-RU"/>
          </a:p>
        </p:txBody>
      </p:sp>
    </p:spTree>
    <p:extLst>
      <p:ext uri="{BB962C8B-B14F-4D97-AF65-F5344CB8AC3E}">
        <p14:creationId xmlns:p14="http://schemas.microsoft.com/office/powerpoint/2010/main" val="59296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2013757-EDC2-40EE-BE43-F76769715D35}"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9753CB-3615-4AB0-960D-6D15194DAC8A}" type="slidenum">
              <a:rPr lang="ru-RU" smtClean="0"/>
              <a:t>‹#›</a:t>
            </a:fld>
            <a:endParaRPr lang="ru-RU"/>
          </a:p>
        </p:txBody>
      </p:sp>
    </p:spTree>
    <p:extLst>
      <p:ext uri="{BB962C8B-B14F-4D97-AF65-F5344CB8AC3E}">
        <p14:creationId xmlns:p14="http://schemas.microsoft.com/office/powerpoint/2010/main" val="294918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2013757-EDC2-40EE-BE43-F76769715D35}"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9753CB-3615-4AB0-960D-6D15194DAC8A}" type="slidenum">
              <a:rPr lang="ru-RU" smtClean="0"/>
              <a:t>‹#›</a:t>
            </a:fld>
            <a:endParaRPr lang="ru-RU"/>
          </a:p>
        </p:txBody>
      </p:sp>
    </p:spTree>
    <p:extLst>
      <p:ext uri="{BB962C8B-B14F-4D97-AF65-F5344CB8AC3E}">
        <p14:creationId xmlns:p14="http://schemas.microsoft.com/office/powerpoint/2010/main" val="395067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013757-EDC2-40EE-BE43-F76769715D35}" type="datetimeFigureOut">
              <a:rPr lang="ru-RU" smtClean="0"/>
              <a:t>25.06.2025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9753CB-3615-4AB0-960D-6D15194DAC8A}" type="slidenum">
              <a:rPr lang="ru-RU" smtClean="0"/>
              <a:t>‹#›</a:t>
            </a:fld>
            <a:endParaRPr lang="ru-RU"/>
          </a:p>
        </p:txBody>
      </p:sp>
    </p:spTree>
    <p:extLst>
      <p:ext uri="{BB962C8B-B14F-4D97-AF65-F5344CB8AC3E}">
        <p14:creationId xmlns:p14="http://schemas.microsoft.com/office/powerpoint/2010/main" val="179688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2013757-EDC2-40EE-BE43-F76769715D35}" type="datetimeFigureOut">
              <a:rPr lang="ru-RU" smtClean="0"/>
              <a:t>25.06.2025</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99753CB-3615-4AB0-960D-6D15194DAC8A}" type="slidenum">
              <a:rPr lang="ru-RU" smtClean="0"/>
              <a:t>‹#›</a:t>
            </a:fld>
            <a:endParaRPr lang="ru-RU"/>
          </a:p>
        </p:txBody>
      </p:sp>
    </p:spTree>
    <p:extLst>
      <p:ext uri="{BB962C8B-B14F-4D97-AF65-F5344CB8AC3E}">
        <p14:creationId xmlns:p14="http://schemas.microsoft.com/office/powerpoint/2010/main" val="406388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2013757-EDC2-40EE-BE43-F76769715D35}" type="datetimeFigureOut">
              <a:rPr lang="ru-RU" smtClean="0"/>
              <a:t>25.06.2025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99753CB-3615-4AB0-960D-6D15194DAC8A}" type="slidenum">
              <a:rPr lang="ru-RU" smtClean="0"/>
              <a:t>‹#›</a:t>
            </a:fld>
            <a:endParaRPr lang="ru-RU"/>
          </a:p>
        </p:txBody>
      </p:sp>
    </p:spTree>
    <p:extLst>
      <p:ext uri="{BB962C8B-B14F-4D97-AF65-F5344CB8AC3E}">
        <p14:creationId xmlns:p14="http://schemas.microsoft.com/office/powerpoint/2010/main" val="222530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2013757-EDC2-40EE-BE43-F76769715D35}" type="datetimeFigureOut">
              <a:rPr lang="ru-RU" smtClean="0"/>
              <a:t>25.06.2025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99753CB-3615-4AB0-960D-6D15194DAC8A}" type="slidenum">
              <a:rPr lang="ru-RU" smtClean="0"/>
              <a:t>‹#›</a:t>
            </a:fld>
            <a:endParaRPr lang="ru-RU"/>
          </a:p>
        </p:txBody>
      </p:sp>
    </p:spTree>
    <p:extLst>
      <p:ext uri="{BB962C8B-B14F-4D97-AF65-F5344CB8AC3E}">
        <p14:creationId xmlns:p14="http://schemas.microsoft.com/office/powerpoint/2010/main" val="374129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13757-EDC2-40EE-BE43-F76769715D35}" type="datetimeFigureOut">
              <a:rPr lang="ru-RU" smtClean="0"/>
              <a:t>25.06.2025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99753CB-3615-4AB0-960D-6D15194DAC8A}" type="slidenum">
              <a:rPr lang="ru-RU" smtClean="0"/>
              <a:t>‹#›</a:t>
            </a:fld>
            <a:endParaRPr lang="ru-RU"/>
          </a:p>
        </p:txBody>
      </p:sp>
    </p:spTree>
    <p:extLst>
      <p:ext uri="{BB962C8B-B14F-4D97-AF65-F5344CB8AC3E}">
        <p14:creationId xmlns:p14="http://schemas.microsoft.com/office/powerpoint/2010/main" val="100989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013757-EDC2-40EE-BE43-F76769715D35}" type="datetimeFigureOut">
              <a:rPr lang="ru-RU" smtClean="0"/>
              <a:t>25.06.2025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99753CB-3615-4AB0-960D-6D15194DAC8A}" type="slidenum">
              <a:rPr lang="ru-RU" smtClean="0"/>
              <a:t>‹#›</a:t>
            </a:fld>
            <a:endParaRPr lang="ru-RU"/>
          </a:p>
        </p:txBody>
      </p:sp>
    </p:spTree>
    <p:extLst>
      <p:ext uri="{BB962C8B-B14F-4D97-AF65-F5344CB8AC3E}">
        <p14:creationId xmlns:p14="http://schemas.microsoft.com/office/powerpoint/2010/main" val="215631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013757-EDC2-40EE-BE43-F76769715D35}" type="datetimeFigureOut">
              <a:rPr lang="ru-RU" smtClean="0"/>
              <a:t>25.06.2025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9753CB-3615-4AB0-960D-6D15194DAC8A}" type="slidenum">
              <a:rPr lang="ru-RU" smtClean="0"/>
              <a:t>‹#›</a:t>
            </a:fld>
            <a:endParaRPr lang="ru-RU"/>
          </a:p>
        </p:txBody>
      </p:sp>
    </p:spTree>
    <p:extLst>
      <p:ext uri="{BB962C8B-B14F-4D97-AF65-F5344CB8AC3E}">
        <p14:creationId xmlns:p14="http://schemas.microsoft.com/office/powerpoint/2010/main" val="121043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2013757-EDC2-40EE-BE43-F76769715D35}" type="datetimeFigureOut">
              <a:rPr lang="ru-RU" smtClean="0"/>
              <a:t>25.06.2025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99753CB-3615-4AB0-960D-6D15194DAC8A}" type="slidenum">
              <a:rPr lang="ru-RU" smtClean="0"/>
              <a:t>‹#›</a:t>
            </a:fld>
            <a:endParaRPr lang="ru-RU"/>
          </a:p>
        </p:txBody>
      </p:sp>
    </p:spTree>
    <p:extLst>
      <p:ext uri="{BB962C8B-B14F-4D97-AF65-F5344CB8AC3E}">
        <p14:creationId xmlns:p14="http://schemas.microsoft.com/office/powerpoint/2010/main" val="241296921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2024-2025 </a:t>
            </a:r>
            <a:r>
              <a:rPr lang="ru-RU" b="1" dirty="0" err="1" smtClean="0">
                <a:latin typeface="Times New Roman" panose="02020603050405020304" pitchFamily="18" charset="0"/>
                <a:cs typeface="Times New Roman" panose="02020603050405020304" pitchFamily="18" charset="0"/>
              </a:rPr>
              <a:t>окуу</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жылында</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аткарылган</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тарбия</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иштери</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боюнча</a:t>
            </a:r>
            <a:r>
              <a:rPr lang="ru-RU" b="1" dirty="0" smtClean="0">
                <a:latin typeface="Times New Roman" panose="02020603050405020304" pitchFamily="18" charset="0"/>
                <a:cs typeface="Times New Roman" panose="02020603050405020304" pitchFamily="18" charset="0"/>
              </a:rPr>
              <a:t> отчет</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43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400" dirty="0" smtClean="0">
                <a:latin typeface="Times New Roman" panose="02020603050405020304" pitchFamily="18" charset="0"/>
                <a:cs typeface="Times New Roman" panose="02020603050405020304" pitchFamily="18" charset="0"/>
              </a:rPr>
              <a:t>2025-жылдын 26-январында </a:t>
            </a:r>
            <a:r>
              <a:rPr lang="ru-RU" sz="1400" dirty="0" err="1" smtClean="0">
                <a:latin typeface="Times New Roman" panose="02020603050405020304" pitchFamily="18" charset="0"/>
                <a:cs typeface="Times New Roman" panose="02020603050405020304" pitchFamily="18" charset="0"/>
              </a:rPr>
              <a:t>ОЭАМУда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билим</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алып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жатышкан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Индиялык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студенттер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учун</a:t>
            </a:r>
            <a:r>
              <a:rPr lang="ru-RU" sz="1400" dirty="0" smtClean="0">
                <a:latin typeface="Times New Roman" panose="02020603050405020304" pitchFamily="18" charset="0"/>
                <a:cs typeface="Times New Roman" panose="02020603050405020304" pitchFamily="18" charset="0"/>
              </a:rPr>
              <a:t> Индия </a:t>
            </a:r>
            <a:r>
              <a:rPr lang="ru-RU" sz="1400" dirty="0" err="1" smtClean="0">
                <a:latin typeface="Times New Roman" panose="02020603050405020304" pitchFamily="18" charset="0"/>
                <a:cs typeface="Times New Roman" panose="02020603050405020304" pitchFamily="18" charset="0"/>
              </a:rPr>
              <a:t>Республикасынын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кунуно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арналган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майрамдык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иш</a:t>
            </a:r>
            <a:r>
              <a:rPr lang="ru-RU" sz="1400" dirty="0" smtClean="0">
                <a:latin typeface="Times New Roman" panose="02020603050405020304" pitchFamily="18" charset="0"/>
                <a:cs typeface="Times New Roman" panose="02020603050405020304" pitchFamily="18" charset="0"/>
              </a:rPr>
              <a:t>-чара </a:t>
            </a:r>
            <a:r>
              <a:rPr lang="ru-RU" sz="1400" dirty="0" err="1" smtClean="0">
                <a:latin typeface="Times New Roman" panose="02020603050405020304" pitchFamily="18" charset="0"/>
                <a:cs typeface="Times New Roman" panose="02020603050405020304" pitchFamily="18" charset="0"/>
              </a:rPr>
              <a:t>откорулду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Иш-чарада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куттуктоолор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жана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концерттик</a:t>
            </a:r>
            <a:r>
              <a:rPr lang="ru-RU" sz="1400" dirty="0" smtClean="0">
                <a:latin typeface="Times New Roman" panose="02020603050405020304" pitchFamily="18" charset="0"/>
                <a:cs typeface="Times New Roman" panose="02020603050405020304" pitchFamily="18" charset="0"/>
              </a:rPr>
              <a:t> программа </a:t>
            </a:r>
            <a:r>
              <a:rPr lang="ru-RU" sz="1400" dirty="0" err="1" smtClean="0">
                <a:latin typeface="Times New Roman" panose="02020603050405020304" pitchFamily="18" charset="0"/>
                <a:cs typeface="Times New Roman" panose="02020603050405020304" pitchFamily="18" charset="0"/>
              </a:rPr>
              <a:t>менен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коштолду</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827189" y="1514763"/>
            <a:ext cx="8677422" cy="5116945"/>
          </a:xfrm>
        </p:spPr>
      </p:pic>
      <p:sp>
        <p:nvSpPr>
          <p:cNvPr id="4" name="Объект 3"/>
          <p:cNvSpPr>
            <a:spLocks noGrp="1"/>
          </p:cNvSpPr>
          <p:nvPr>
            <p:ph sz="half" idx="2"/>
          </p:nvPr>
        </p:nvSpPr>
        <p:spPr/>
        <p:txBody>
          <a:bodyPr/>
          <a:lstStyle/>
          <a:p>
            <a:endParaRPr lang="ru-RU"/>
          </a:p>
        </p:txBody>
      </p:sp>
    </p:spTree>
    <p:extLst>
      <p:ext uri="{BB962C8B-B14F-4D97-AF65-F5344CB8AC3E}">
        <p14:creationId xmlns:p14="http://schemas.microsoft.com/office/powerpoint/2010/main" val="273497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a:latin typeface="Times New Roman" panose="02020603050405020304" pitchFamily="18" charset="0"/>
                <a:cs typeface="Times New Roman" panose="02020603050405020304" pitchFamily="18" charset="0"/>
              </a:rPr>
              <a:t>2025-жылдын </a:t>
            </a:r>
            <a:r>
              <a:rPr lang="ru-RU" sz="1600" dirty="0" smtClean="0">
                <a:latin typeface="Times New Roman" panose="02020603050405020304" pitchFamily="18" charset="0"/>
                <a:cs typeface="Times New Roman" panose="02020603050405020304" pitchFamily="18" charset="0"/>
              </a:rPr>
              <a:t>23-мартында </a:t>
            </a:r>
            <a:r>
              <a:rPr lang="ru-RU" sz="1600" dirty="0" err="1">
                <a:latin typeface="Times New Roman" panose="02020603050405020304" pitchFamily="18" charset="0"/>
                <a:cs typeface="Times New Roman" panose="02020603050405020304" pitchFamily="18" charset="0"/>
              </a:rPr>
              <a:t>ОЭАМУда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билим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алып</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жатышкан</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Пакистандык</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студенттер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учун</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Пакистан </a:t>
            </a:r>
            <a:r>
              <a:rPr lang="ru-RU" sz="1600" dirty="0" err="1" smtClean="0">
                <a:latin typeface="Times New Roman" panose="02020603050405020304" pitchFamily="18" charset="0"/>
                <a:cs typeface="Times New Roman" panose="02020603050405020304" pitchFamily="18" charset="0"/>
              </a:rPr>
              <a:t>Олкосунун</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кунуно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арналган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майрамдык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иш</a:t>
            </a:r>
            <a:r>
              <a:rPr lang="ru-RU" sz="1600" dirty="0">
                <a:latin typeface="Times New Roman" panose="02020603050405020304" pitchFamily="18" charset="0"/>
                <a:cs typeface="Times New Roman" panose="02020603050405020304" pitchFamily="18" charset="0"/>
              </a:rPr>
              <a:t>-чара </a:t>
            </a:r>
            <a:r>
              <a:rPr lang="ru-RU" sz="1600" dirty="0" err="1">
                <a:latin typeface="Times New Roman" panose="02020603050405020304" pitchFamily="18" charset="0"/>
                <a:cs typeface="Times New Roman" panose="02020603050405020304" pitchFamily="18" charset="0"/>
              </a:rPr>
              <a:t>откорулду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Иш-чарада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куттуктоолор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концерттик</a:t>
            </a:r>
            <a:r>
              <a:rPr lang="ru-RU" sz="1600" dirty="0">
                <a:latin typeface="Times New Roman" panose="02020603050405020304" pitchFamily="18" charset="0"/>
                <a:cs typeface="Times New Roman" panose="02020603050405020304" pitchFamily="18" charset="0"/>
              </a:rPr>
              <a:t> программа </a:t>
            </a:r>
            <a:r>
              <a:rPr lang="ru-RU" sz="1600" dirty="0" err="1">
                <a:latin typeface="Times New Roman" panose="02020603050405020304" pitchFamily="18" charset="0"/>
                <a:cs typeface="Times New Roman" panose="02020603050405020304" pitchFamily="18" charset="0"/>
              </a:rPr>
              <a:t>менен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коштолду</a:t>
            </a:r>
            <a:r>
              <a:rPr lang="ru-RU" sz="1600" dirty="0">
                <a:latin typeface="Times New Roman" panose="02020603050405020304" pitchFamily="18" charset="0"/>
                <a:cs typeface="Times New Roman" panose="02020603050405020304" pitchFamily="18" charset="0"/>
              </a:rPr>
              <a:t>.</a:t>
            </a:r>
            <a:endParaRPr lang="ru-RU" sz="16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36305" y="1440873"/>
            <a:ext cx="4313237" cy="3234927"/>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586596" y="3623072"/>
            <a:ext cx="4313238" cy="3234928"/>
          </a:xfr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4655" y="1440873"/>
            <a:ext cx="4399250" cy="3299438"/>
          </a:xfrm>
          <a:prstGeom prst="rect">
            <a:avLst/>
          </a:prstGeom>
        </p:spPr>
      </p:pic>
    </p:spTree>
    <p:extLst>
      <p:ext uri="{BB962C8B-B14F-4D97-AF65-F5344CB8AC3E}">
        <p14:creationId xmlns:p14="http://schemas.microsoft.com/office/powerpoint/2010/main" val="1396092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400" dirty="0" err="1" smtClean="0">
                <a:latin typeface="Times New Roman" panose="02020603050405020304" pitchFamily="18" charset="0"/>
                <a:cs typeface="Times New Roman" panose="02020603050405020304" pitchFamily="18" charset="0"/>
              </a:rPr>
              <a:t>Таланттуу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студенттерди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колдоо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максатында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Жалал-Абад</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мамлекеттик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университетинде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откорулуп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жаткан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таланттардын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шоусу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конкурсуна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биздин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унивесрситетибиздин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студенттери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активдуу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катышып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алдынкы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орундарды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ээлеп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келишуудо</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42107" y="1597890"/>
            <a:ext cx="2932366" cy="4305953"/>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755448" y="3510742"/>
            <a:ext cx="4313238" cy="3224819"/>
          </a:xfr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877" y="1527233"/>
            <a:ext cx="5744099" cy="3967018"/>
          </a:xfrm>
          <a:prstGeom prst="rect">
            <a:avLst/>
          </a:prstGeom>
        </p:spPr>
      </p:pic>
    </p:spTree>
    <p:extLst>
      <p:ext uri="{BB962C8B-B14F-4D97-AF65-F5344CB8AC3E}">
        <p14:creationId xmlns:p14="http://schemas.microsoft.com/office/powerpoint/2010/main" val="260760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7128" y="624110"/>
            <a:ext cx="9897484" cy="918363"/>
          </a:xfrm>
        </p:spPr>
        <p:txBody>
          <a:bodyPr>
            <a:normAutofit/>
          </a:bodyPr>
          <a:lstStyle/>
          <a:p>
            <a:r>
              <a:rPr lang="ru-RU" sz="1400" dirty="0" smtClean="0">
                <a:latin typeface="Times New Roman" panose="02020603050405020304" pitchFamily="18" charset="0"/>
                <a:cs typeface="Times New Roman" panose="02020603050405020304" pitchFamily="18" charset="0"/>
              </a:rPr>
              <a:t>2025-жылдын 24-мартында </a:t>
            </a:r>
            <a:r>
              <a:rPr lang="ru-RU" sz="1400" dirty="0" err="1" smtClean="0">
                <a:latin typeface="Times New Roman" panose="02020603050405020304" pitchFamily="18" charset="0"/>
                <a:cs typeface="Times New Roman" panose="02020603050405020304" pitchFamily="18" charset="0"/>
              </a:rPr>
              <a:t>ОЭАМУда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Буткул</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Дуйнолук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туберкулезго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каршы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курошуу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кунуно</a:t>
            </a:r>
            <a:r>
              <a:rPr lang="ru-RU" sz="1400" dirty="0" smtClean="0">
                <a:latin typeface="Times New Roman" panose="02020603050405020304" pitchFamily="18" charset="0"/>
                <a:cs typeface="Times New Roman" panose="02020603050405020304" pitchFamily="18" charset="0"/>
              </a:rPr>
              <a:t> карата </a:t>
            </a:r>
            <a:r>
              <a:rPr lang="ru-RU" sz="1400" dirty="0" err="1" smtClean="0">
                <a:latin typeface="Times New Roman" panose="02020603050405020304" pitchFamily="18" charset="0"/>
                <a:cs typeface="Times New Roman" panose="02020603050405020304" pitchFamily="18" charset="0"/>
              </a:rPr>
              <a:t>уюштурулган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агартуу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акциясы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откорулду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Акциянын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негизинде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шаар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тургундарына</a:t>
            </a:r>
            <a:r>
              <a:rPr lang="ru-RU" sz="1400" dirty="0" smtClean="0">
                <a:latin typeface="Times New Roman" panose="02020603050405020304" pitchFamily="18" charset="0"/>
                <a:cs typeface="Times New Roman" panose="02020603050405020304" pitchFamily="18" charset="0"/>
              </a:rPr>
              <a:t> туберкулез </a:t>
            </a:r>
            <a:r>
              <a:rPr lang="ru-RU" sz="1400" dirty="0" err="1" smtClean="0">
                <a:latin typeface="Times New Roman" panose="02020603050405020304" pitchFamily="18" charset="0"/>
                <a:cs typeface="Times New Roman" panose="02020603050405020304" pitchFamily="18" charset="0"/>
              </a:rPr>
              <a:t>оорусунун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алдын-алуу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дарылоосыяктуу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керектуу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маалыматтарды</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камтыган</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буклеттер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таркатылды</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47242" y="1403928"/>
            <a:ext cx="2471449" cy="377825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022253" y="3079749"/>
            <a:ext cx="2419585" cy="3778250"/>
          </a:xfr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400" y="1187451"/>
            <a:ext cx="5326303" cy="3994727"/>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1013" y="2595417"/>
            <a:ext cx="2990987" cy="4188691"/>
          </a:xfrm>
          <a:prstGeom prst="rect">
            <a:avLst/>
          </a:prstGeom>
        </p:spPr>
      </p:pic>
    </p:spTree>
    <p:extLst>
      <p:ext uri="{BB962C8B-B14F-4D97-AF65-F5344CB8AC3E}">
        <p14:creationId xmlns:p14="http://schemas.microsoft.com/office/powerpoint/2010/main" val="278426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710214"/>
            <a:ext cx="9144000" cy="2059619"/>
          </a:xfrm>
        </p:spPr>
        <p:txBody>
          <a:bodyPr>
            <a:normAutofit/>
          </a:bodyPr>
          <a:lstStyle/>
          <a:p>
            <a:pPr algn="ctr"/>
            <a:r>
              <a:rPr lang="ru-RU" sz="3200" b="1" dirty="0" smtClean="0">
                <a:latin typeface="Times New Roman" panose="02020603050405020304" pitchFamily="18" charset="0"/>
                <a:cs typeface="Times New Roman" panose="02020603050405020304" pitchFamily="18" charset="0"/>
              </a:rPr>
              <a:t>2025-жылдын 1-Майынан 10-Майга </a:t>
            </a:r>
            <a:r>
              <a:rPr lang="ru-RU" sz="3200" b="1" dirty="0" err="1" smtClean="0">
                <a:latin typeface="Times New Roman" panose="02020603050405020304" pitchFamily="18" charset="0"/>
                <a:cs typeface="Times New Roman" panose="02020603050405020304" pitchFamily="18" charset="0"/>
              </a:rPr>
              <a:t>чейинки</a:t>
            </a:r>
            <a:r>
              <a:rPr lang="ru-RU" sz="3200" b="1" dirty="0" smtClean="0">
                <a:latin typeface="Times New Roman" panose="02020603050405020304" pitchFamily="18" charset="0"/>
                <a:cs typeface="Times New Roman" panose="02020603050405020304" pitchFamily="18" charset="0"/>
              </a:rPr>
              <a:t> каникул </a:t>
            </a:r>
            <a:r>
              <a:rPr lang="ru-RU" sz="3200" b="1" dirty="0" err="1" smtClean="0">
                <a:latin typeface="Times New Roman" panose="02020603050405020304" pitchFamily="18" charset="0"/>
                <a:cs typeface="Times New Roman" panose="02020603050405020304" pitchFamily="18" charset="0"/>
              </a:rPr>
              <a:t>аралыгындагы</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студенттерди</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козомолдоо</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боюнча</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иш-чаралар</a:t>
            </a:r>
            <a:r>
              <a:rPr lang="ru-RU" sz="3200" b="1" dirty="0" smtClean="0">
                <a:latin typeface="Times New Roman" panose="02020603050405020304" pitchFamily="18" charset="0"/>
                <a:cs typeface="Times New Roman" panose="02020603050405020304" pitchFamily="18" charset="0"/>
              </a:rPr>
              <a:t>. </a:t>
            </a:r>
            <a:endParaRPr lang="ru-RU" sz="32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3602038"/>
            <a:ext cx="9144000" cy="2470288"/>
          </a:xfrm>
        </p:spPr>
        <p:txBody>
          <a:bodyPr>
            <a:normAutofit/>
          </a:bodyPr>
          <a:lstStyle/>
          <a:p>
            <a:pPr algn="ctr"/>
            <a:r>
              <a:rPr lang="ru-RU" sz="3200" b="1" dirty="0">
                <a:latin typeface="Times New Roman" panose="02020603050405020304" pitchFamily="18" charset="0"/>
                <a:cs typeface="Times New Roman" panose="02020603050405020304" pitchFamily="18" charset="0"/>
              </a:rPr>
              <a:t>Индия </a:t>
            </a:r>
            <a:r>
              <a:rPr lang="ru-RU" sz="3200" b="1" dirty="0" err="1">
                <a:latin typeface="Times New Roman" panose="02020603050405020304" pitchFamily="18" charset="0"/>
                <a:cs typeface="Times New Roman" panose="02020603050405020304" pitchFamily="18" charset="0"/>
              </a:rPr>
              <a:t>жана</a:t>
            </a:r>
            <a:r>
              <a:rPr lang="ru-RU" sz="3200" b="1" dirty="0">
                <a:latin typeface="Times New Roman" panose="02020603050405020304" pitchFamily="18" charset="0"/>
                <a:cs typeface="Times New Roman" panose="02020603050405020304" pitchFamily="18" charset="0"/>
              </a:rPr>
              <a:t> Пакистан </a:t>
            </a:r>
            <a:r>
              <a:rPr lang="ru-RU" sz="3200" b="1" dirty="0" err="1">
                <a:latin typeface="Times New Roman" panose="02020603050405020304" pitchFamily="18" charset="0"/>
                <a:cs typeface="Times New Roman" panose="02020603050405020304" pitchFamily="18" charset="0"/>
              </a:rPr>
              <a:t>олколорунун</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ортосундагы</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кагылышуулардан</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улам</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ОММУда</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билим</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алып</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жаткан</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алыскы</a:t>
            </a:r>
            <a:r>
              <a:rPr lang="ru-RU" sz="3200" b="1" dirty="0">
                <a:latin typeface="Times New Roman" panose="02020603050405020304" pitchFamily="18" charset="0"/>
                <a:cs typeface="Times New Roman" panose="02020603050405020304" pitchFamily="18" charset="0"/>
              </a:rPr>
              <a:t> чет </a:t>
            </a:r>
            <a:r>
              <a:rPr lang="ru-RU" sz="3200" b="1" dirty="0" err="1">
                <a:latin typeface="Times New Roman" panose="02020603050405020304" pitchFamily="18" charset="0"/>
                <a:cs typeface="Times New Roman" panose="02020603050405020304" pitchFamily="18" charset="0"/>
              </a:rPr>
              <a:t>олколук</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студенттер</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менен</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жургузулгон</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иш-чаралар</a:t>
            </a:r>
            <a:r>
              <a:rPr lang="ru-RU" sz="3200" b="1"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70672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500" y="266701"/>
            <a:ext cx="9409111" cy="990600"/>
          </a:xfrm>
        </p:spPr>
        <p:txBody>
          <a:bodyPr>
            <a:normAutofit/>
          </a:bodyPr>
          <a:lstStyle/>
          <a:p>
            <a:pPr algn="ctr"/>
            <a:r>
              <a:rPr lang="ru-RU" sz="2000" b="1" dirty="0">
                <a:solidFill>
                  <a:schemeClr val="tx1"/>
                </a:solidFill>
                <a:latin typeface="Times New Roman" panose="02020603050405020304" pitchFamily="18" charset="0"/>
                <a:cs typeface="Times New Roman" panose="02020603050405020304" pitchFamily="18" charset="0"/>
              </a:rPr>
              <a:t>2025-жылдын 1-Майынан 10-Майга </a:t>
            </a:r>
            <a:r>
              <a:rPr lang="ru-RU" sz="2000" b="1" dirty="0" err="1">
                <a:solidFill>
                  <a:schemeClr val="tx1"/>
                </a:solidFill>
                <a:latin typeface="Times New Roman" panose="02020603050405020304" pitchFamily="18" charset="0"/>
                <a:cs typeface="Times New Roman" panose="02020603050405020304" pitchFamily="18" charset="0"/>
              </a:rPr>
              <a:t>чейинки</a:t>
            </a:r>
            <a:r>
              <a:rPr lang="ru-RU" sz="2000" b="1" dirty="0">
                <a:solidFill>
                  <a:schemeClr val="tx1"/>
                </a:solidFill>
                <a:latin typeface="Times New Roman" panose="02020603050405020304" pitchFamily="18" charset="0"/>
                <a:cs typeface="Times New Roman" panose="02020603050405020304" pitchFamily="18" charset="0"/>
              </a:rPr>
              <a:t> каникул </a:t>
            </a:r>
            <a:r>
              <a:rPr lang="ru-RU" sz="2000" b="1" dirty="0" err="1">
                <a:solidFill>
                  <a:schemeClr val="tx1"/>
                </a:solidFill>
                <a:latin typeface="Times New Roman" panose="02020603050405020304" pitchFamily="18" charset="0"/>
                <a:cs typeface="Times New Roman" panose="02020603050405020304" pitchFamily="18" charset="0"/>
              </a:rPr>
              <a:t>аралыгындагы</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студенттерди</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козомолдоо</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боюнча</a:t>
            </a:r>
            <a:endParaRPr lang="ru-RU" sz="2000" dirty="0">
              <a:solidFill>
                <a:schemeClr val="tx1"/>
              </a:solidFill>
            </a:endParaRPr>
          </a:p>
        </p:txBody>
      </p:sp>
      <p:sp>
        <p:nvSpPr>
          <p:cNvPr id="3" name="Объект 2"/>
          <p:cNvSpPr>
            <a:spLocks noGrp="1"/>
          </p:cNvSpPr>
          <p:nvPr>
            <p:ph sz="half" idx="1"/>
          </p:nvPr>
        </p:nvSpPr>
        <p:spPr>
          <a:xfrm>
            <a:off x="676275" y="1152525"/>
            <a:ext cx="5895975" cy="5276850"/>
          </a:xfrm>
        </p:spPr>
        <p:txBody>
          <a:bodyPr>
            <a:noAutofit/>
          </a:bodyPr>
          <a:lstStyle/>
          <a:p>
            <a:pPr marL="0" indent="0" algn="ctr">
              <a:buNone/>
            </a:pPr>
            <a:r>
              <a:rPr lang="en-US" sz="1200" b="1" dirty="0">
                <a:solidFill>
                  <a:schemeClr val="tx1"/>
                </a:solidFill>
                <a:latin typeface="Times New Roman" panose="02020603050405020304" pitchFamily="18" charset="0"/>
                <a:cs typeface="Times New Roman" panose="02020603050405020304" pitchFamily="18" charset="0"/>
              </a:rPr>
              <a:t>OFFICIAL NOTICE</a:t>
            </a:r>
            <a:endParaRPr lang="ru-RU" sz="1200" dirty="0">
              <a:solidFill>
                <a:schemeClr val="tx1"/>
              </a:solidFill>
              <a:latin typeface="Times New Roman" panose="02020603050405020304" pitchFamily="18" charset="0"/>
              <a:cs typeface="Times New Roman" panose="02020603050405020304" pitchFamily="18" charset="0"/>
            </a:endParaRPr>
          </a:p>
          <a:p>
            <a:pPr marL="0" indent="0">
              <a:buNone/>
            </a:pPr>
            <a:r>
              <a:rPr lang="en-US" sz="1200" dirty="0">
                <a:solidFill>
                  <a:schemeClr val="tx1"/>
                </a:solidFill>
                <a:latin typeface="Times New Roman" panose="02020603050405020304" pitchFamily="18" charset="0"/>
                <a:cs typeface="Times New Roman" panose="02020603050405020304" pitchFamily="18" charset="0"/>
              </a:rPr>
              <a:t>Dear Students,</a:t>
            </a:r>
            <a:endParaRPr lang="ru-RU" sz="1200" dirty="0">
              <a:solidFill>
                <a:schemeClr val="tx1"/>
              </a:solidFill>
              <a:latin typeface="Times New Roman" panose="02020603050405020304" pitchFamily="18" charset="0"/>
              <a:cs typeface="Times New Roman" panose="02020603050405020304" pitchFamily="18" charset="0"/>
            </a:endParaRPr>
          </a:p>
          <a:p>
            <a:pPr marL="0" indent="0">
              <a:buNone/>
            </a:pPr>
            <a:r>
              <a:rPr lang="en-US" sz="1200" dirty="0">
                <a:solidFill>
                  <a:schemeClr val="tx1"/>
                </a:solidFill>
                <a:latin typeface="Times New Roman" panose="02020603050405020304" pitchFamily="18" charset="0"/>
                <a:cs typeface="Times New Roman" panose="02020603050405020304" pitchFamily="18" charset="0"/>
              </a:rPr>
              <a:t>In connection with the upcoming holidays from 1</a:t>
            </a:r>
            <a:r>
              <a:rPr lang="en-US" sz="1200" baseline="30000" dirty="0">
                <a:solidFill>
                  <a:schemeClr val="tx1"/>
                </a:solidFill>
                <a:latin typeface="Times New Roman" panose="02020603050405020304" pitchFamily="18" charset="0"/>
                <a:cs typeface="Times New Roman" panose="02020603050405020304" pitchFamily="18" charset="0"/>
              </a:rPr>
              <a:t>st</a:t>
            </a:r>
            <a:r>
              <a:rPr lang="en-US" sz="1200" dirty="0">
                <a:solidFill>
                  <a:schemeClr val="tx1"/>
                </a:solidFill>
                <a:latin typeface="Times New Roman" panose="02020603050405020304" pitchFamily="18" charset="0"/>
                <a:cs typeface="Times New Roman" panose="02020603050405020304" pitchFamily="18" charset="0"/>
              </a:rPr>
              <a:t> to 9</a:t>
            </a:r>
            <a:r>
              <a:rPr lang="en-US" sz="1200" baseline="30000" dirty="0">
                <a:solidFill>
                  <a:schemeClr val="tx1"/>
                </a:solidFill>
                <a:latin typeface="Times New Roman" panose="02020603050405020304" pitchFamily="18" charset="0"/>
                <a:cs typeface="Times New Roman" panose="02020603050405020304" pitchFamily="18" charset="0"/>
              </a:rPr>
              <a:t>th</a:t>
            </a:r>
            <a:r>
              <a:rPr lang="en-US" sz="1200" dirty="0">
                <a:solidFill>
                  <a:schemeClr val="tx1"/>
                </a:solidFill>
                <a:latin typeface="Times New Roman" panose="02020603050405020304" pitchFamily="18" charset="0"/>
                <a:cs typeface="Times New Roman" panose="02020603050405020304" pitchFamily="18" charset="0"/>
              </a:rPr>
              <a:t> May of 2025 and in order to ensure your safety, please be reminded of the following rules:</a:t>
            </a:r>
            <a:endParaRPr lang="ru-RU" sz="1200" dirty="0">
              <a:solidFill>
                <a:schemeClr val="tx1"/>
              </a:solidFill>
              <a:latin typeface="Times New Roman" panose="02020603050405020304" pitchFamily="18" charset="0"/>
              <a:cs typeface="Times New Roman" panose="02020603050405020304" pitchFamily="18" charset="0"/>
            </a:endParaRPr>
          </a:p>
          <a:p>
            <a:pPr marL="0" lvl="0" indent="0">
              <a:buNone/>
            </a:pPr>
            <a:r>
              <a:rPr lang="en-US" sz="1200" dirty="0">
                <a:solidFill>
                  <a:schemeClr val="tx1"/>
                </a:solidFill>
                <a:latin typeface="Times New Roman" panose="02020603050405020304" pitchFamily="18" charset="0"/>
                <a:cs typeface="Times New Roman" panose="02020603050405020304" pitchFamily="18" charset="0"/>
              </a:rPr>
              <a:t>Leaving the city without official permission from the Dean’s Office is strictly prohibited.</a:t>
            </a:r>
            <a:endParaRPr lang="ru-RU" sz="1200" dirty="0">
              <a:solidFill>
                <a:schemeClr val="tx1"/>
              </a:solidFill>
              <a:latin typeface="Times New Roman" panose="02020603050405020304" pitchFamily="18" charset="0"/>
              <a:cs typeface="Times New Roman" panose="02020603050405020304" pitchFamily="18" charset="0"/>
            </a:endParaRPr>
          </a:p>
          <a:p>
            <a:pPr marL="0" lvl="0" indent="0">
              <a:buNone/>
            </a:pPr>
            <a:r>
              <a:rPr lang="en-US" sz="1200" dirty="0">
                <a:solidFill>
                  <a:schemeClr val="tx1"/>
                </a:solidFill>
                <a:latin typeface="Times New Roman" panose="02020603050405020304" pitchFamily="18" charset="0"/>
                <a:cs typeface="Times New Roman" panose="02020603050405020304" pitchFamily="18" charset="0"/>
              </a:rPr>
              <a:t>Follow all traffic regulations. Do not drive without a valid driver’s license.</a:t>
            </a:r>
            <a:endParaRPr lang="ru-RU" sz="1200" dirty="0">
              <a:solidFill>
                <a:schemeClr val="tx1"/>
              </a:solidFill>
              <a:latin typeface="Times New Roman" panose="02020603050405020304" pitchFamily="18" charset="0"/>
              <a:cs typeface="Times New Roman" panose="02020603050405020304" pitchFamily="18" charset="0"/>
            </a:endParaRPr>
          </a:p>
          <a:p>
            <a:pPr marL="0" lvl="0" indent="0">
              <a:buNone/>
            </a:pPr>
            <a:r>
              <a:rPr lang="en-US" sz="1200" dirty="0">
                <a:solidFill>
                  <a:schemeClr val="tx1"/>
                </a:solidFill>
                <a:latin typeface="Times New Roman" panose="02020603050405020304" pitchFamily="18" charset="0"/>
                <a:cs typeface="Times New Roman" panose="02020603050405020304" pitchFamily="18" charset="0"/>
              </a:rPr>
              <a:t>Avoid attending mass gatherings, especially in crowded places, unless absolutely necessary.</a:t>
            </a:r>
            <a:endParaRPr lang="ru-RU" sz="1200" dirty="0">
              <a:solidFill>
                <a:schemeClr val="tx1"/>
              </a:solidFill>
              <a:latin typeface="Times New Roman" panose="02020603050405020304" pitchFamily="18" charset="0"/>
              <a:cs typeface="Times New Roman" panose="02020603050405020304" pitchFamily="18" charset="0"/>
            </a:endParaRPr>
          </a:p>
          <a:p>
            <a:pPr marL="0" lvl="0" indent="0">
              <a:buNone/>
            </a:pPr>
            <a:r>
              <a:rPr lang="en-US" sz="1200" dirty="0">
                <a:solidFill>
                  <a:schemeClr val="tx1"/>
                </a:solidFill>
                <a:latin typeface="Times New Roman" panose="02020603050405020304" pitchFamily="18" charset="0"/>
                <a:cs typeface="Times New Roman" panose="02020603050405020304" pitchFamily="18" charset="0"/>
              </a:rPr>
              <a:t>Refrain from traveling to mountainous or remote areas due to increased risks (landslides, floods, etc.).</a:t>
            </a:r>
            <a:endParaRPr lang="ru-RU" sz="1200" dirty="0">
              <a:solidFill>
                <a:schemeClr val="tx1"/>
              </a:solidFill>
              <a:latin typeface="Times New Roman" panose="02020603050405020304" pitchFamily="18" charset="0"/>
              <a:cs typeface="Times New Roman" panose="02020603050405020304" pitchFamily="18" charset="0"/>
            </a:endParaRPr>
          </a:p>
          <a:p>
            <a:pPr marL="0" lvl="0" indent="0">
              <a:buNone/>
            </a:pPr>
            <a:r>
              <a:rPr lang="en-US" sz="1200" dirty="0">
                <a:solidFill>
                  <a:schemeClr val="tx1"/>
                </a:solidFill>
                <a:latin typeface="Times New Roman" panose="02020603050405020304" pitchFamily="18" charset="0"/>
                <a:cs typeface="Times New Roman" panose="02020603050405020304" pitchFamily="18" charset="0"/>
              </a:rPr>
              <a:t>Observe fire safety rules when outdoors: do not start fires and do not discard burning objects.</a:t>
            </a:r>
            <a:endParaRPr lang="ru-RU" sz="1200" dirty="0">
              <a:solidFill>
                <a:schemeClr val="tx1"/>
              </a:solidFill>
              <a:latin typeface="Times New Roman" panose="02020603050405020304" pitchFamily="18" charset="0"/>
              <a:cs typeface="Times New Roman" panose="02020603050405020304" pitchFamily="18" charset="0"/>
            </a:endParaRPr>
          </a:p>
          <a:p>
            <a:pPr marL="0" lvl="0" indent="0">
              <a:buNone/>
            </a:pPr>
            <a:r>
              <a:rPr lang="en-US" sz="1200" dirty="0">
                <a:solidFill>
                  <a:schemeClr val="tx1"/>
                </a:solidFill>
                <a:latin typeface="Times New Roman" panose="02020603050405020304" pitchFamily="18" charset="0"/>
                <a:cs typeface="Times New Roman" panose="02020603050405020304" pitchFamily="18" charset="0"/>
              </a:rPr>
              <a:t>In case of an emergency or health issue, immediately inform your group advisor or the Dean’s Office.</a:t>
            </a:r>
            <a:endParaRPr lang="ru-RU" sz="1200" dirty="0">
              <a:solidFill>
                <a:schemeClr val="tx1"/>
              </a:solidFill>
              <a:latin typeface="Times New Roman" panose="02020603050405020304" pitchFamily="18" charset="0"/>
              <a:cs typeface="Times New Roman" panose="02020603050405020304" pitchFamily="18" charset="0"/>
            </a:endParaRPr>
          </a:p>
          <a:p>
            <a:pPr marL="0" lvl="0" indent="0">
              <a:buNone/>
            </a:pPr>
            <a:r>
              <a:rPr lang="en-US" sz="1200" dirty="0">
                <a:solidFill>
                  <a:schemeClr val="tx1"/>
                </a:solidFill>
                <a:latin typeface="Times New Roman" panose="02020603050405020304" pitchFamily="18" charset="0"/>
                <a:cs typeface="Times New Roman" panose="02020603050405020304" pitchFamily="18" charset="0"/>
              </a:rPr>
              <a:t>Stay alert, avoid conflicts, and do not put yourself in situations that could threaten your safety or well-being.</a:t>
            </a:r>
            <a:endParaRPr lang="ru-RU" sz="1200" dirty="0">
              <a:solidFill>
                <a:schemeClr val="tx1"/>
              </a:solidFill>
              <a:latin typeface="Times New Roman" panose="02020603050405020304" pitchFamily="18" charset="0"/>
              <a:cs typeface="Times New Roman" panose="02020603050405020304" pitchFamily="18" charset="0"/>
            </a:endParaRPr>
          </a:p>
          <a:p>
            <a:pPr marL="0" lvl="0" indent="0">
              <a:buNone/>
            </a:pPr>
            <a:r>
              <a:rPr lang="en-US" sz="1200" dirty="0">
                <a:solidFill>
                  <a:schemeClr val="tx1"/>
                </a:solidFill>
                <a:latin typeface="Times New Roman" panose="02020603050405020304" pitchFamily="18" charset="0"/>
                <a:cs typeface="Times New Roman" panose="02020603050405020304" pitchFamily="18" charset="0"/>
              </a:rPr>
              <a:t>Students living in dormitories must strictly follow internal rules and the designated curfew.</a:t>
            </a:r>
            <a:endParaRPr lang="ru-RU" sz="1200" dirty="0">
              <a:solidFill>
                <a:schemeClr val="tx1"/>
              </a:solidFill>
              <a:latin typeface="Times New Roman" panose="02020603050405020304" pitchFamily="18" charset="0"/>
              <a:cs typeface="Times New Roman" panose="02020603050405020304" pitchFamily="18" charset="0"/>
            </a:endParaRPr>
          </a:p>
          <a:p>
            <a:pPr marL="0" indent="0">
              <a:buNone/>
            </a:pPr>
            <a:r>
              <a:rPr lang="en-US" sz="1200" dirty="0">
                <a:solidFill>
                  <a:schemeClr val="tx1"/>
                </a:solidFill>
                <a:latin typeface="Times New Roman" panose="02020603050405020304" pitchFamily="18" charset="0"/>
                <a:cs typeface="Times New Roman" panose="02020603050405020304" pitchFamily="18" charset="0"/>
              </a:rPr>
              <a:t>Non-compliance with this directive will result in administrative and disciplinary action.</a:t>
            </a:r>
            <a:endParaRPr lang="ru-RU" sz="1200" dirty="0">
              <a:solidFill>
                <a:schemeClr val="tx1"/>
              </a:solidFill>
              <a:latin typeface="Times New Roman" panose="02020603050405020304" pitchFamily="18" charset="0"/>
              <a:cs typeface="Times New Roman" panose="02020603050405020304" pitchFamily="18" charset="0"/>
            </a:endParaRPr>
          </a:p>
          <a:p>
            <a:pPr marL="0" indent="0">
              <a:buNone/>
            </a:pPr>
            <a:r>
              <a:rPr lang="en-US" sz="1200" dirty="0">
                <a:solidFill>
                  <a:schemeClr val="tx1"/>
                </a:solidFill>
                <a:latin typeface="Times New Roman" panose="02020603050405020304" pitchFamily="18" charset="0"/>
                <a:cs typeface="Times New Roman" panose="02020603050405020304" pitchFamily="18" charset="0"/>
              </a:rPr>
              <a:t>We urge all students to act responsibly and prioritize their health and safety during the holiday period.</a:t>
            </a:r>
            <a:endParaRPr lang="ru-RU" sz="1200" dirty="0">
              <a:solidFill>
                <a:schemeClr val="tx1"/>
              </a:solidFill>
              <a:latin typeface="Times New Roman" panose="02020603050405020304" pitchFamily="18" charset="0"/>
              <a:cs typeface="Times New Roman" panose="02020603050405020304" pitchFamily="18" charset="0"/>
            </a:endParaRPr>
          </a:p>
          <a:p>
            <a:pPr marL="0" indent="0">
              <a:buNone/>
            </a:pPr>
            <a:r>
              <a:rPr lang="en-US" sz="1200" dirty="0">
                <a:solidFill>
                  <a:schemeClr val="tx1"/>
                </a:solidFill>
                <a:latin typeface="Times New Roman" panose="02020603050405020304" pitchFamily="18" charset="0"/>
                <a:cs typeface="Times New Roman" panose="02020603050405020304" pitchFamily="18" charset="0"/>
              </a:rPr>
              <a:t> </a:t>
            </a:r>
            <a:r>
              <a:rPr lang="ru-RU" sz="1200" dirty="0" smtClean="0">
                <a:solidFill>
                  <a:schemeClr val="tx1"/>
                </a:solidFill>
                <a:latin typeface="Times New Roman" panose="02020603050405020304" pitchFamily="18" charset="0"/>
                <a:cs typeface="Times New Roman" panose="02020603050405020304" pitchFamily="18" charset="0"/>
              </a:rPr>
              <a:t>Rector</a:t>
            </a:r>
            <a:r>
              <a:rPr lang="ru-RU" sz="1200" dirty="0">
                <a:solidFill>
                  <a:schemeClr val="tx1"/>
                </a:solidFill>
                <a:latin typeface="Times New Roman" panose="02020603050405020304" pitchFamily="18" charset="0"/>
                <a:cs typeface="Times New Roman" panose="02020603050405020304" pitchFamily="18" charset="0"/>
              </a:rPr>
              <a:t>:                                                         </a:t>
            </a:r>
            <a:r>
              <a:rPr lang="en-US" sz="1200" dirty="0" err="1">
                <a:solidFill>
                  <a:schemeClr val="tx1"/>
                </a:solidFill>
                <a:latin typeface="Times New Roman" panose="02020603050405020304" pitchFamily="18" charset="0"/>
                <a:cs typeface="Times New Roman" panose="02020603050405020304" pitchFamily="18" charset="0"/>
              </a:rPr>
              <a:t>Dzhumaev</a:t>
            </a:r>
            <a:r>
              <a:rPr lang="en-US" sz="1200" dirty="0">
                <a:solidFill>
                  <a:schemeClr val="tx1"/>
                </a:solidFill>
                <a:latin typeface="Times New Roman" panose="02020603050405020304" pitchFamily="18" charset="0"/>
                <a:cs typeface="Times New Roman" panose="02020603050405020304" pitchFamily="18" charset="0"/>
              </a:rPr>
              <a:t> R</a:t>
            </a:r>
            <a:r>
              <a:rPr lang="ru-RU" sz="1200" dirty="0">
                <a:solidFill>
                  <a:schemeClr val="tx1"/>
                </a:solidFill>
                <a:latin typeface="Times New Roman" panose="02020603050405020304" pitchFamily="18" charset="0"/>
                <a:cs typeface="Times New Roman" panose="02020603050405020304" pitchFamily="18" charset="0"/>
              </a:rPr>
              <a:t>.</a:t>
            </a:r>
            <a:r>
              <a:rPr lang="en-US" sz="1200" dirty="0">
                <a:solidFill>
                  <a:schemeClr val="tx1"/>
                </a:solidFill>
                <a:latin typeface="Times New Roman" panose="02020603050405020304" pitchFamily="18" charset="0"/>
                <a:cs typeface="Times New Roman" panose="02020603050405020304" pitchFamily="18" charset="0"/>
              </a:rPr>
              <a:t>M</a:t>
            </a:r>
            <a:r>
              <a:rPr lang="ru-RU" sz="1200" dirty="0">
                <a:solidFill>
                  <a:schemeClr val="tx1"/>
                </a:solidFill>
                <a:latin typeface="Times New Roman" panose="02020603050405020304" pitchFamily="18" charset="0"/>
                <a:cs typeface="Times New Roman" panose="02020603050405020304" pitchFamily="18" charset="0"/>
              </a:rPr>
              <a:t>.</a:t>
            </a:r>
          </a:p>
          <a:p>
            <a:pPr marL="0" indent="0">
              <a:buNone/>
            </a:pPr>
            <a:r>
              <a:rPr lang="ru-RU" sz="1200" dirty="0">
                <a:solidFill>
                  <a:schemeClr val="tx1"/>
                </a:solidFill>
                <a:latin typeface="Times New Roman" panose="02020603050405020304" pitchFamily="18" charset="0"/>
                <a:cs typeface="Times New Roman" panose="02020603050405020304" pitchFamily="18" charset="0"/>
              </a:rPr>
              <a:t> </a:t>
            </a:r>
          </a:p>
          <a:p>
            <a:endParaRPr lang="ru-RU" sz="1200" dirty="0"/>
          </a:p>
        </p:txBody>
      </p:sp>
      <p:sp>
        <p:nvSpPr>
          <p:cNvPr id="4" name="Объект 3"/>
          <p:cNvSpPr>
            <a:spLocks noGrp="1"/>
          </p:cNvSpPr>
          <p:nvPr>
            <p:ph sz="half" idx="2"/>
          </p:nvPr>
        </p:nvSpPr>
        <p:spPr>
          <a:xfrm>
            <a:off x="6572250" y="1085850"/>
            <a:ext cx="5295899" cy="5534025"/>
          </a:xfrm>
        </p:spPr>
        <p:txBody>
          <a:bodyPr>
            <a:normAutofit fontScale="62500" lnSpcReduction="20000"/>
          </a:bodyPr>
          <a:lstStyle/>
          <a:p>
            <a:pPr marL="0" indent="0" algn="ctr">
              <a:buNone/>
            </a:pPr>
            <a:r>
              <a:rPr lang="ru-RU" sz="1900" b="1" dirty="0">
                <a:solidFill>
                  <a:schemeClr val="tx1"/>
                </a:solidFill>
                <a:latin typeface="Times New Roman" panose="02020603050405020304" pitchFamily="18" charset="0"/>
                <a:cs typeface="Times New Roman" panose="02020603050405020304" pitchFamily="18" charset="0"/>
              </a:rPr>
              <a:t>ОФИЦИАЛЬНОЕ УВЕДОМЛЕНИЕ</a:t>
            </a:r>
            <a:endParaRPr lang="ru-RU" sz="1900" dirty="0">
              <a:solidFill>
                <a:schemeClr val="tx1"/>
              </a:solidFill>
              <a:latin typeface="Times New Roman" panose="02020603050405020304" pitchFamily="18" charset="0"/>
              <a:cs typeface="Times New Roman" panose="02020603050405020304" pitchFamily="18" charset="0"/>
            </a:endParaRPr>
          </a:p>
          <a:p>
            <a:pPr marL="0" indent="0">
              <a:buNone/>
            </a:pPr>
            <a:r>
              <a:rPr lang="ru-RU" sz="1900" dirty="0">
                <a:solidFill>
                  <a:schemeClr val="tx1"/>
                </a:solidFill>
                <a:latin typeface="Times New Roman" panose="02020603050405020304" pitchFamily="18" charset="0"/>
                <a:cs typeface="Times New Roman" panose="02020603050405020304" pitchFamily="18" charset="0"/>
              </a:rPr>
              <a:t>Уважаемые студенты, </a:t>
            </a:r>
          </a:p>
          <a:p>
            <a:pPr marL="0" indent="0">
              <a:buNone/>
            </a:pPr>
            <a:r>
              <a:rPr lang="ru-RU" sz="1900" dirty="0">
                <a:solidFill>
                  <a:schemeClr val="tx1"/>
                </a:solidFill>
                <a:latin typeface="Times New Roman" panose="02020603050405020304" pitchFamily="18" charset="0"/>
                <a:cs typeface="Times New Roman" panose="02020603050405020304" pitchFamily="18" charset="0"/>
              </a:rPr>
              <a:t>в связи с предстоящими каникулами с 1 по 9 мая 2025 года и в целях обеспечения вашей безопасности, напоминаем вам о следующих правилах: </a:t>
            </a:r>
          </a:p>
          <a:p>
            <a:pPr marL="0" indent="0">
              <a:buNone/>
            </a:pPr>
            <a:r>
              <a:rPr lang="ru-RU" sz="1900" dirty="0">
                <a:solidFill>
                  <a:schemeClr val="tx1"/>
                </a:solidFill>
                <a:latin typeface="Times New Roman" panose="02020603050405020304" pitchFamily="18" charset="0"/>
                <a:cs typeface="Times New Roman" panose="02020603050405020304" pitchFamily="18" charset="0"/>
              </a:rPr>
              <a:t>1. Выезд за пределы города без официального разрешения деканата строго запрещен. </a:t>
            </a:r>
          </a:p>
          <a:p>
            <a:pPr marL="0" indent="0">
              <a:buNone/>
            </a:pPr>
            <a:r>
              <a:rPr lang="ru-RU" sz="1900" dirty="0">
                <a:solidFill>
                  <a:schemeClr val="tx1"/>
                </a:solidFill>
                <a:latin typeface="Times New Roman" panose="02020603050405020304" pitchFamily="18" charset="0"/>
                <a:cs typeface="Times New Roman" panose="02020603050405020304" pitchFamily="18" charset="0"/>
              </a:rPr>
              <a:t>2. Соблюдайте все правила дорожного движения. Не садитесь за руль без действительных водительских прав. </a:t>
            </a:r>
          </a:p>
          <a:p>
            <a:pPr marL="0" indent="0">
              <a:buNone/>
            </a:pPr>
            <a:r>
              <a:rPr lang="ru-RU" sz="1900" dirty="0">
                <a:solidFill>
                  <a:schemeClr val="tx1"/>
                </a:solidFill>
                <a:latin typeface="Times New Roman" panose="02020603050405020304" pitchFamily="18" charset="0"/>
                <a:cs typeface="Times New Roman" panose="02020603050405020304" pitchFamily="18" charset="0"/>
              </a:rPr>
              <a:t>3. Избегайте посещения массовых мероприятий, особенно в местах массового скопления людей, без крайней необходимости. </a:t>
            </a:r>
          </a:p>
          <a:p>
            <a:pPr marL="0" indent="0">
              <a:buNone/>
            </a:pPr>
            <a:r>
              <a:rPr lang="ru-RU" sz="1900" dirty="0">
                <a:solidFill>
                  <a:schemeClr val="tx1"/>
                </a:solidFill>
                <a:latin typeface="Times New Roman" panose="02020603050405020304" pitchFamily="18" charset="0"/>
                <a:cs typeface="Times New Roman" panose="02020603050405020304" pitchFamily="18" charset="0"/>
              </a:rPr>
              <a:t>4. Воздержитесь от поездок в горные или отдаленные районы из-за повышенного риска (оползни, наводнения и т.д.). </a:t>
            </a:r>
          </a:p>
          <a:p>
            <a:pPr marL="0" indent="0">
              <a:buNone/>
            </a:pPr>
            <a:r>
              <a:rPr lang="ru-RU" sz="1900" dirty="0">
                <a:solidFill>
                  <a:schemeClr val="tx1"/>
                </a:solidFill>
                <a:latin typeface="Times New Roman" panose="02020603050405020304" pitchFamily="18" charset="0"/>
                <a:cs typeface="Times New Roman" panose="02020603050405020304" pitchFamily="18" charset="0"/>
              </a:rPr>
              <a:t>5. Соблюдайте правила пожарной безопасности на улице: не разжигайте костры и не выбрасывайте горящие предметы. </a:t>
            </a:r>
          </a:p>
          <a:p>
            <a:pPr marL="0" indent="0">
              <a:buNone/>
            </a:pPr>
            <a:r>
              <a:rPr lang="ru-RU" sz="1900" dirty="0">
                <a:solidFill>
                  <a:schemeClr val="tx1"/>
                </a:solidFill>
                <a:latin typeface="Times New Roman" panose="02020603050405020304" pitchFamily="18" charset="0"/>
                <a:cs typeface="Times New Roman" panose="02020603050405020304" pitchFamily="18" charset="0"/>
              </a:rPr>
              <a:t>6. В случае возникновения чрезвычайной ситуации или проблем со здоровьем немедленно сообщите об этом своему куратору группы или в деканат. </a:t>
            </a:r>
          </a:p>
          <a:p>
            <a:pPr marL="0" indent="0">
              <a:buNone/>
            </a:pPr>
            <a:r>
              <a:rPr lang="ru-RU" sz="1900" dirty="0">
                <a:solidFill>
                  <a:schemeClr val="tx1"/>
                </a:solidFill>
                <a:latin typeface="Times New Roman" panose="02020603050405020304" pitchFamily="18" charset="0"/>
                <a:cs typeface="Times New Roman" panose="02020603050405020304" pitchFamily="18" charset="0"/>
              </a:rPr>
              <a:t>7. Будьте бдительны, избегайте конфликтов и не ставьте себя в ситуации, которые могут угрожать вашей безопасности или благополучию. </a:t>
            </a:r>
          </a:p>
          <a:p>
            <a:pPr marL="0" indent="0">
              <a:buNone/>
            </a:pPr>
            <a:r>
              <a:rPr lang="ru-RU" sz="1900" dirty="0">
                <a:solidFill>
                  <a:schemeClr val="tx1"/>
                </a:solidFill>
                <a:latin typeface="Times New Roman" panose="02020603050405020304" pitchFamily="18" charset="0"/>
                <a:cs typeface="Times New Roman" panose="02020603050405020304" pitchFamily="18" charset="0"/>
              </a:rPr>
              <a:t>8. Студенты, проживающие в общежитиях, должны строго соблюдать правила внутреннего распорядка и установленный режим дня. </a:t>
            </a:r>
          </a:p>
          <a:p>
            <a:pPr marL="0" indent="0">
              <a:buNone/>
            </a:pPr>
            <a:r>
              <a:rPr lang="ru-RU" sz="1900" dirty="0" smtClean="0">
                <a:solidFill>
                  <a:schemeClr val="tx1"/>
                </a:solidFill>
                <a:latin typeface="Times New Roman" panose="02020603050405020304" pitchFamily="18" charset="0"/>
                <a:cs typeface="Times New Roman" panose="02020603050405020304" pitchFamily="18" charset="0"/>
              </a:rPr>
              <a:t>Несоблюдение этого приказа </a:t>
            </a:r>
            <a:r>
              <a:rPr lang="ru-RU" sz="1900" dirty="0">
                <a:solidFill>
                  <a:schemeClr val="tx1"/>
                </a:solidFill>
                <a:latin typeface="Times New Roman" panose="02020603050405020304" pitchFamily="18" charset="0"/>
                <a:cs typeface="Times New Roman" panose="02020603050405020304" pitchFamily="18" charset="0"/>
              </a:rPr>
              <a:t>приведет к административным и дисциплинарным взысканиям. </a:t>
            </a:r>
          </a:p>
          <a:p>
            <a:pPr marL="0" indent="0">
              <a:buNone/>
            </a:pPr>
            <a:r>
              <a:rPr lang="ru-RU" sz="1900" dirty="0">
                <a:solidFill>
                  <a:schemeClr val="tx1"/>
                </a:solidFill>
                <a:latin typeface="Times New Roman" panose="02020603050405020304" pitchFamily="18" charset="0"/>
                <a:cs typeface="Times New Roman" panose="02020603050405020304" pitchFamily="18" charset="0"/>
              </a:rPr>
              <a:t>Мы призываем всех студентов действовать ответственно и уделять приоритетное внимание своему здоровью и безопасности во время каникул.</a:t>
            </a:r>
          </a:p>
          <a:p>
            <a:pPr marL="0" indent="0">
              <a:buNone/>
            </a:pPr>
            <a:r>
              <a:rPr lang="ru-RU" sz="1900" dirty="0" smtClean="0">
                <a:solidFill>
                  <a:schemeClr val="tx1"/>
                </a:solidFill>
                <a:latin typeface="Times New Roman" panose="02020603050405020304" pitchFamily="18" charset="0"/>
                <a:cs typeface="Times New Roman" panose="02020603050405020304" pitchFamily="18" charset="0"/>
              </a:rPr>
              <a:t>Ректор</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Джумаев</a:t>
            </a:r>
            <a:r>
              <a:rPr lang="ru-RU" sz="1900" dirty="0">
                <a:solidFill>
                  <a:schemeClr val="tx1"/>
                </a:solidFill>
                <a:latin typeface="Times New Roman" panose="02020603050405020304" pitchFamily="18" charset="0"/>
                <a:cs typeface="Times New Roman" panose="02020603050405020304" pitchFamily="18" charset="0"/>
              </a:rPr>
              <a:t> Р.М.</a:t>
            </a:r>
          </a:p>
          <a:p>
            <a:endParaRPr lang="ru-RU" dirty="0"/>
          </a:p>
        </p:txBody>
      </p:sp>
    </p:spTree>
    <p:extLst>
      <p:ext uri="{BB962C8B-B14F-4D97-AF65-F5344CB8AC3E}">
        <p14:creationId xmlns:p14="http://schemas.microsoft.com/office/powerpoint/2010/main" val="192052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УКМК </a:t>
            </a:r>
            <a:r>
              <a:rPr lang="ru-RU" sz="2800" b="1" dirty="0" err="1" smtClean="0">
                <a:solidFill>
                  <a:schemeClr val="tx1"/>
                </a:solidFill>
                <a:latin typeface="Times New Roman" panose="02020603050405020304" pitchFamily="18" charset="0"/>
                <a:cs typeface="Times New Roman" panose="02020603050405020304" pitchFamily="18" charset="0"/>
              </a:rPr>
              <a:t>окулдору</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менен</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ОММУнун</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окулдорунун</a:t>
            </a:r>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жолугушуусу</a:t>
            </a:r>
            <a:endParaRPr lang="ru-RU" sz="2800" b="1"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90725" y="1905000"/>
            <a:ext cx="4911725" cy="4248149"/>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1374" y="1904999"/>
            <a:ext cx="4714875" cy="4248149"/>
          </a:xfrm>
        </p:spPr>
      </p:pic>
    </p:spTree>
    <p:extLst>
      <p:ext uri="{BB962C8B-B14F-4D97-AF65-F5344CB8AC3E}">
        <p14:creationId xmlns:p14="http://schemas.microsoft.com/office/powerpoint/2010/main" val="2007211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1165" y="624110"/>
            <a:ext cx="9583448" cy="1010726"/>
          </a:xfrm>
        </p:spPr>
        <p:txBody>
          <a:bodyPr>
            <a:normAutofit fontScale="90000"/>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330-берене. </a:t>
            </a:r>
            <a:r>
              <a:rPr lang="ru-RU" sz="2400" b="1" dirty="0" err="1" smtClean="0">
                <a:solidFill>
                  <a:schemeClr val="tx1"/>
                </a:solidFill>
                <a:latin typeface="Times New Roman" panose="02020603050405020304" pitchFamily="18" charset="0"/>
                <a:cs typeface="Times New Roman" panose="02020603050405020304" pitchFamily="18" charset="0"/>
              </a:rPr>
              <a:t>Расалык</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этностук</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улуттук</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диний</a:t>
            </a:r>
            <a:r>
              <a:rPr lang="ru-RU" sz="2400" b="1" dirty="0" smtClean="0">
                <a:solidFill>
                  <a:schemeClr val="tx1"/>
                </a:solidFill>
                <a:latin typeface="Times New Roman" panose="02020603050405020304" pitchFamily="18" charset="0"/>
                <a:cs typeface="Times New Roman" panose="02020603050405020304" pitchFamily="18" charset="0"/>
              </a:rPr>
              <a:t> же </a:t>
            </a:r>
            <a:r>
              <a:rPr lang="ru-RU" sz="2400" b="1" dirty="0" err="1" smtClean="0">
                <a:solidFill>
                  <a:schemeClr val="tx1"/>
                </a:solidFill>
                <a:latin typeface="Times New Roman" panose="02020603050405020304" pitchFamily="18" charset="0"/>
                <a:cs typeface="Times New Roman" panose="02020603050405020304" pitchFamily="18" charset="0"/>
              </a:rPr>
              <a:t>региондор</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аралык</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кастыкты</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араздашууну</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козутуу</a:t>
            </a:r>
            <a:r>
              <a:rPr lang="ru-RU" sz="2400" b="1" dirty="0" smtClean="0"/>
              <a:t/>
            </a:r>
            <a:br>
              <a:rPr lang="ru-RU" sz="2400" b="1" dirty="0" smtClean="0"/>
            </a:br>
            <a:endParaRPr lang="ru-RU" sz="2400" b="1" dirty="0"/>
          </a:p>
        </p:txBody>
      </p:sp>
      <p:sp>
        <p:nvSpPr>
          <p:cNvPr id="3" name="Объект 2"/>
          <p:cNvSpPr>
            <a:spLocks noGrp="1"/>
          </p:cNvSpPr>
          <p:nvPr>
            <p:ph idx="1"/>
          </p:nvPr>
        </p:nvSpPr>
        <p:spPr>
          <a:xfrm>
            <a:off x="1136073" y="1865745"/>
            <a:ext cx="10368539" cy="4581237"/>
          </a:xfrm>
        </p:spPr>
        <p:txBody>
          <a:bodyPr>
            <a:normAutofit fontScale="92500" lnSpcReduction="20000"/>
          </a:bodyPr>
          <a:lstStyle/>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Расалык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этностук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улуттук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диний</a:t>
            </a:r>
            <a:r>
              <a:rPr lang="ru-RU" dirty="0">
                <a:solidFill>
                  <a:schemeClr val="tx1"/>
                </a:solidFill>
                <a:latin typeface="Times New Roman" panose="02020603050405020304" pitchFamily="18" charset="0"/>
                <a:cs typeface="Times New Roman" panose="02020603050405020304" pitchFamily="18" charset="0"/>
              </a:rPr>
              <a:t> же </a:t>
            </a:r>
            <a:r>
              <a:rPr lang="ru-RU" dirty="0" err="1">
                <a:solidFill>
                  <a:schemeClr val="tx1"/>
                </a:solidFill>
                <a:latin typeface="Times New Roman" panose="02020603050405020304" pitchFamily="18" charset="0"/>
                <a:cs typeface="Times New Roman" panose="02020603050405020304" pitchFamily="18" charset="0"/>
              </a:rPr>
              <a:t>региондор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аралык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кастыкты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араздашууну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козутууга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улуттук</a:t>
            </a:r>
            <a:r>
              <a:rPr lang="ru-RU" dirty="0">
                <a:solidFill>
                  <a:schemeClr val="tx1"/>
                </a:solidFill>
                <a:latin typeface="Times New Roman" panose="02020603050405020304" pitchFamily="18" charset="0"/>
                <a:cs typeface="Times New Roman" panose="02020603050405020304" pitchFamily="18" charset="0"/>
              </a:rPr>
              <a:t> ар-</a:t>
            </a:r>
            <a:r>
              <a:rPr lang="ru-RU" dirty="0" err="1">
                <a:solidFill>
                  <a:schemeClr val="tx1"/>
                </a:solidFill>
                <a:latin typeface="Times New Roman" panose="02020603050405020304" pitchFamily="18" charset="0"/>
                <a:cs typeface="Times New Roman" panose="02020603050405020304" pitchFamily="18" charset="0"/>
              </a:rPr>
              <a:t>намысты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кемсинтууго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багытталган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аракеттер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ошого</a:t>
            </a:r>
            <a:r>
              <a:rPr lang="ru-RU" dirty="0">
                <a:solidFill>
                  <a:schemeClr val="tx1"/>
                </a:solidFill>
                <a:latin typeface="Times New Roman" panose="02020603050405020304" pitchFamily="18" charset="0"/>
                <a:cs typeface="Times New Roman" panose="02020603050405020304" pitchFamily="18" charset="0"/>
              </a:rPr>
              <a:t> тете </a:t>
            </a:r>
            <a:r>
              <a:rPr lang="ru-RU" dirty="0" err="1">
                <a:solidFill>
                  <a:schemeClr val="tx1"/>
                </a:solidFill>
                <a:latin typeface="Times New Roman" panose="02020603050405020304" pitchFamily="18" charset="0"/>
                <a:cs typeface="Times New Roman" panose="02020603050405020304" pitchFamily="18" charset="0"/>
              </a:rPr>
              <a:t>жарандардын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дини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улуту</a:t>
            </a:r>
            <a:r>
              <a:rPr lang="ru-RU" dirty="0">
                <a:solidFill>
                  <a:schemeClr val="tx1"/>
                </a:solidFill>
                <a:latin typeface="Times New Roman" panose="02020603050405020304" pitchFamily="18" charset="0"/>
                <a:cs typeface="Times New Roman" panose="02020603050405020304" pitchFamily="18" charset="0"/>
              </a:rPr>
              <a:t> же </a:t>
            </a:r>
            <a:r>
              <a:rPr lang="ru-RU" dirty="0" err="1">
                <a:solidFill>
                  <a:schemeClr val="tx1"/>
                </a:solidFill>
                <a:latin typeface="Times New Roman" panose="02020603050405020304" pitchFamily="18" charset="0"/>
                <a:cs typeface="Times New Roman" panose="02020603050405020304" pitchFamily="18" charset="0"/>
              </a:rPr>
              <a:t>расалык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таандыктыгы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боюнча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ботончолугун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артыкчылыгын</a:t>
            </a:r>
            <a:r>
              <a:rPr lang="ru-RU" dirty="0">
                <a:solidFill>
                  <a:schemeClr val="tx1"/>
                </a:solidFill>
                <a:latin typeface="Times New Roman" panose="02020603050405020304" pitchFamily="18" charset="0"/>
                <a:cs typeface="Times New Roman" panose="02020603050405020304" pitchFamily="18" charset="0"/>
              </a:rPr>
              <a:t> же </a:t>
            </a:r>
            <a:r>
              <a:rPr lang="ru-RU" dirty="0" err="1">
                <a:solidFill>
                  <a:schemeClr val="tx1"/>
                </a:solidFill>
                <a:latin typeface="Times New Roman" panose="02020603050405020304" pitchFamily="18" charset="0"/>
                <a:cs typeface="Times New Roman" panose="02020603050405020304" pitchFamily="18" charset="0"/>
              </a:rPr>
              <a:t>кемчиликтерин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пропагандалоо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ачык</a:t>
            </a:r>
            <a:r>
              <a:rPr lang="ru-RU" dirty="0">
                <a:solidFill>
                  <a:schemeClr val="tx1"/>
                </a:solidFill>
                <a:latin typeface="Times New Roman" panose="02020603050405020304" pitchFamily="18" charset="0"/>
                <a:cs typeface="Times New Roman" panose="02020603050405020304" pitchFamily="18" charset="0"/>
              </a:rPr>
              <a:t> же </a:t>
            </a:r>
            <a:r>
              <a:rPr lang="ru-RU" dirty="0" err="1">
                <a:solidFill>
                  <a:schemeClr val="tx1"/>
                </a:solidFill>
                <a:latin typeface="Times New Roman" panose="02020603050405020304" pitchFamily="18" charset="0"/>
                <a:cs typeface="Times New Roman" panose="02020603050405020304" pitchFamily="18" charset="0"/>
              </a:rPr>
              <a:t>жалпыга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маалымдоо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каражаттарын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пайдалануу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ошондой</a:t>
            </a:r>
            <a:r>
              <a:rPr lang="ru-RU" dirty="0">
                <a:solidFill>
                  <a:schemeClr val="tx1"/>
                </a:solidFill>
                <a:latin typeface="Times New Roman" panose="02020603050405020304" pitchFamily="18" charset="0"/>
                <a:cs typeface="Times New Roman" panose="02020603050405020304" pitchFamily="18" charset="0"/>
              </a:rPr>
              <a:t> эле Интернет </a:t>
            </a:r>
            <a:r>
              <a:rPr lang="ru-RU" dirty="0" err="1">
                <a:solidFill>
                  <a:schemeClr val="tx1"/>
                </a:solidFill>
                <a:latin typeface="Times New Roman" panose="02020603050405020304" pitchFamily="18" charset="0"/>
                <a:cs typeface="Times New Roman" panose="02020603050405020304" pitchFamily="18" charset="0"/>
              </a:rPr>
              <a:t>тармактарынын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жардамы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менен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жасалса</a:t>
            </a:r>
            <a:r>
              <a:rPr lang="ru-RU"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ru-RU" dirty="0">
                <a:solidFill>
                  <a:schemeClr val="tx1"/>
                </a:solidFill>
                <a:latin typeface="Times New Roman" panose="02020603050405020304" pitchFamily="18" charset="0"/>
                <a:cs typeface="Times New Roman" panose="02020603050405020304" pitchFamily="18" charset="0"/>
              </a:rPr>
              <a:t>1000ден 2000 </a:t>
            </a:r>
            <a:r>
              <a:rPr lang="ru-RU" dirty="0" err="1">
                <a:solidFill>
                  <a:schemeClr val="tx1"/>
                </a:solidFill>
                <a:latin typeface="Times New Roman" panose="02020603050405020304" pitchFamily="18" charset="0"/>
                <a:cs typeface="Times New Roman" panose="02020603050405020304" pitchFamily="18" charset="0"/>
              </a:rPr>
              <a:t>эсептик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корсоткучторго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чейин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айып</a:t>
            </a:r>
            <a:r>
              <a:rPr lang="ru-RU" dirty="0">
                <a:solidFill>
                  <a:schemeClr val="tx1"/>
                </a:solidFill>
                <a:latin typeface="Times New Roman" panose="02020603050405020304" pitchFamily="18" charset="0"/>
                <a:cs typeface="Times New Roman" panose="02020603050405020304" pitchFamily="18" charset="0"/>
              </a:rPr>
              <a:t> пул </a:t>
            </a:r>
            <a:r>
              <a:rPr lang="ru-RU" dirty="0" err="1">
                <a:solidFill>
                  <a:schemeClr val="tx1"/>
                </a:solidFill>
                <a:latin typeface="Times New Roman" panose="02020603050405020304" pitchFamily="18" charset="0"/>
                <a:cs typeface="Times New Roman" panose="02020603050405020304" pitchFamily="18" charset="0"/>
              </a:rPr>
              <a:t>салууга</a:t>
            </a:r>
            <a:r>
              <a:rPr lang="ru-RU" dirty="0">
                <a:solidFill>
                  <a:schemeClr val="tx1"/>
                </a:solidFill>
                <a:latin typeface="Times New Roman" panose="02020603050405020304" pitchFamily="18" charset="0"/>
                <a:cs typeface="Times New Roman" panose="02020603050405020304" pitchFamily="18" charset="0"/>
              </a:rPr>
              <a:t> же </a:t>
            </a:r>
            <a:r>
              <a:rPr lang="ru-RU" dirty="0" err="1">
                <a:solidFill>
                  <a:schemeClr val="tx1"/>
                </a:solidFill>
                <a:latin typeface="Times New Roman" panose="02020603050405020304" pitchFamily="18" charset="0"/>
                <a:cs typeface="Times New Roman" panose="02020603050405020304" pitchFamily="18" charset="0"/>
              </a:rPr>
              <a:t>беш</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жылга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чейинки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моонотко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эркиндигинен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ажыратууга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жазаланат</a:t>
            </a:r>
            <a:r>
              <a:rPr lang="ru-RU" dirty="0">
                <a:solidFill>
                  <a:schemeClr val="tx1"/>
                </a:solidFill>
                <a:latin typeface="Times New Roman" panose="02020603050405020304" pitchFamily="18" charset="0"/>
                <a:cs typeface="Times New Roman" panose="02020603050405020304" pitchFamily="18" charset="0"/>
              </a:rPr>
              <a:t>.</a:t>
            </a:r>
          </a:p>
          <a:p>
            <a:pPr marL="0" indent="0" algn="just">
              <a:buNone/>
            </a:pPr>
            <a:r>
              <a:rPr lang="ru-RU" dirty="0" err="1">
                <a:solidFill>
                  <a:schemeClr val="tx1"/>
                </a:solidFill>
                <a:latin typeface="Times New Roman" panose="02020603050405020304" pitchFamily="18" charset="0"/>
                <a:cs typeface="Times New Roman" panose="02020603050405020304" pitchFamily="18" charset="0"/>
              </a:rPr>
              <a:t>Томонкудой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жасалган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ошол</a:t>
            </a:r>
            <a:r>
              <a:rPr lang="ru-RU" dirty="0">
                <a:solidFill>
                  <a:schemeClr val="tx1"/>
                </a:solidFill>
                <a:latin typeface="Times New Roman" panose="02020603050405020304" pitchFamily="18" charset="0"/>
                <a:cs typeface="Times New Roman" panose="02020603050405020304" pitchFamily="18" charset="0"/>
              </a:rPr>
              <a:t> эле </a:t>
            </a:r>
            <a:r>
              <a:rPr lang="ru-RU" dirty="0" err="1">
                <a:solidFill>
                  <a:schemeClr val="tx1"/>
                </a:solidFill>
                <a:latin typeface="Times New Roman" panose="02020603050405020304" pitchFamily="18" charset="0"/>
                <a:cs typeface="Times New Roman" panose="02020603050405020304" pitchFamily="18" charset="0"/>
              </a:rPr>
              <a:t>жосундар</a:t>
            </a:r>
            <a:r>
              <a:rPr lang="ru-RU" dirty="0">
                <a:solidFill>
                  <a:schemeClr val="tx1"/>
                </a:solidFill>
                <a:latin typeface="Times New Roman" panose="02020603050405020304" pitchFamily="18" charset="0"/>
                <a:cs typeface="Times New Roman" panose="02020603050405020304" pitchFamily="18" charset="0"/>
              </a:rPr>
              <a:t>:</a:t>
            </a:r>
          </a:p>
          <a:p>
            <a:pPr lvl="0" algn="just"/>
            <a:r>
              <a:rPr lang="ru-RU" dirty="0" err="1">
                <a:solidFill>
                  <a:schemeClr val="tx1"/>
                </a:solidFill>
                <a:latin typeface="Times New Roman" panose="02020603050405020304" pitchFamily="18" charset="0"/>
                <a:cs typeface="Times New Roman" panose="02020603050405020304" pitchFamily="18" charset="0"/>
              </a:rPr>
              <a:t>Омурго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соолукка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коркунуч</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келтирбеген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зомбулукту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колдонуу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менен</a:t>
            </a:r>
            <a:r>
              <a:rPr lang="ru-RU" dirty="0">
                <a:solidFill>
                  <a:schemeClr val="tx1"/>
                </a:solidFill>
                <a:latin typeface="Times New Roman" panose="02020603050405020304" pitchFamily="18" charset="0"/>
                <a:cs typeface="Times New Roman" panose="02020603050405020304" pitchFamily="18" charset="0"/>
              </a:rPr>
              <a:t> же </a:t>
            </a:r>
            <a:r>
              <a:rPr lang="ru-RU" dirty="0" err="1">
                <a:solidFill>
                  <a:schemeClr val="tx1"/>
                </a:solidFill>
                <a:latin typeface="Times New Roman" panose="02020603050405020304" pitchFamily="18" charset="0"/>
                <a:cs typeface="Times New Roman" panose="02020603050405020304" pitchFamily="18" charset="0"/>
              </a:rPr>
              <a:t>аны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колдоном</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деп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коркутуу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менен</a:t>
            </a:r>
            <a:r>
              <a:rPr lang="ru-RU" dirty="0">
                <a:solidFill>
                  <a:schemeClr val="tx1"/>
                </a:solidFill>
                <a:latin typeface="Times New Roman" panose="02020603050405020304" pitchFamily="18" charset="0"/>
                <a:cs typeface="Times New Roman" panose="02020603050405020304" pitchFamily="18" charset="0"/>
              </a:rPr>
              <a:t>;</a:t>
            </a:r>
          </a:p>
          <a:p>
            <a:pPr lvl="0" algn="just"/>
            <a:r>
              <a:rPr lang="ru-RU" dirty="0" err="1">
                <a:solidFill>
                  <a:schemeClr val="tx1"/>
                </a:solidFill>
                <a:latin typeface="Times New Roman" panose="02020603050405020304" pitchFamily="18" charset="0"/>
                <a:cs typeface="Times New Roman" panose="02020603050405020304" pitchFamily="18" charset="0"/>
              </a:rPr>
              <a:t>Кызмат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абалынан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пайдалануу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менен</a:t>
            </a:r>
            <a:r>
              <a:rPr lang="ru-RU" dirty="0">
                <a:solidFill>
                  <a:schemeClr val="tx1"/>
                </a:solidFill>
                <a:latin typeface="Times New Roman" panose="02020603050405020304" pitchFamily="18" charset="0"/>
                <a:cs typeface="Times New Roman" panose="02020603050405020304" pitchFamily="18" charset="0"/>
              </a:rPr>
              <a:t>;</a:t>
            </a:r>
          </a:p>
          <a:p>
            <a:pPr lvl="0" algn="just"/>
            <a:r>
              <a:rPr lang="ru-RU" dirty="0" err="1">
                <a:solidFill>
                  <a:schemeClr val="tx1"/>
                </a:solidFill>
                <a:latin typeface="Times New Roman" panose="02020603050405020304" pitchFamily="18" charset="0"/>
                <a:cs typeface="Times New Roman" panose="02020603050405020304" pitchFamily="18" charset="0"/>
              </a:rPr>
              <a:t>Адамдардын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тобу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тарабынан</a:t>
            </a:r>
            <a:r>
              <a:rPr lang="ru-RU" dirty="0">
                <a:solidFill>
                  <a:schemeClr val="tx1"/>
                </a:solidFill>
                <a:latin typeface="Times New Roman" panose="02020603050405020304" pitchFamily="18" charset="0"/>
                <a:cs typeface="Times New Roman" panose="02020603050405020304" pitchFamily="18" charset="0"/>
              </a:rPr>
              <a:t>;</a:t>
            </a:r>
          </a:p>
          <a:p>
            <a:pPr lvl="0" algn="just"/>
            <a:r>
              <a:rPr lang="ru-RU" dirty="0" err="1">
                <a:solidFill>
                  <a:schemeClr val="tx1"/>
                </a:solidFill>
                <a:latin typeface="Times New Roman" panose="02020603050405020304" pitchFamily="18" charset="0"/>
                <a:cs typeface="Times New Roman" panose="02020603050405020304" pitchFamily="18" charset="0"/>
              </a:rPr>
              <a:t>Алдын</a:t>
            </a:r>
            <a:r>
              <a:rPr lang="ru-RU" dirty="0">
                <a:solidFill>
                  <a:schemeClr val="tx1"/>
                </a:solidFill>
                <a:latin typeface="Times New Roman" panose="02020603050405020304" pitchFamily="18" charset="0"/>
                <a:cs typeface="Times New Roman" panose="02020603050405020304" pitchFamily="18" charset="0"/>
              </a:rPr>
              <a:t>-ала </a:t>
            </a:r>
            <a:r>
              <a:rPr lang="ru-RU" dirty="0" err="1">
                <a:solidFill>
                  <a:schemeClr val="tx1"/>
                </a:solidFill>
                <a:latin typeface="Times New Roman" panose="02020603050405020304" pitchFamily="18" charset="0"/>
                <a:cs typeface="Times New Roman" panose="02020603050405020304" pitchFamily="18" charset="0"/>
              </a:rPr>
              <a:t>бутум</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боюнча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адамдардын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тобу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тарабынан</a:t>
            </a:r>
            <a:r>
              <a:rPr lang="ru-RU" dirty="0">
                <a:solidFill>
                  <a:schemeClr val="tx1"/>
                </a:solidFill>
                <a:latin typeface="Times New Roman" panose="02020603050405020304" pitchFamily="18" charset="0"/>
                <a:cs typeface="Times New Roman" panose="02020603050405020304" pitchFamily="18" charset="0"/>
              </a:rPr>
              <a:t>;</a:t>
            </a:r>
          </a:p>
          <a:p>
            <a:pPr lvl="0" algn="just"/>
            <a:r>
              <a:rPr lang="ru-RU" dirty="0" err="1">
                <a:solidFill>
                  <a:schemeClr val="tx1"/>
                </a:solidFill>
                <a:latin typeface="Times New Roman" panose="02020603050405020304" pitchFamily="18" charset="0"/>
                <a:cs typeface="Times New Roman" panose="02020603050405020304" pitchFamily="18" charset="0"/>
              </a:rPr>
              <a:t>Уюшкан</a:t>
            </a:r>
            <a:r>
              <a:rPr lang="ru-RU" dirty="0">
                <a:solidFill>
                  <a:schemeClr val="tx1"/>
                </a:solidFill>
                <a:latin typeface="Times New Roman" panose="02020603050405020304" pitchFamily="18" charset="0"/>
                <a:cs typeface="Times New Roman" panose="02020603050405020304" pitchFamily="18" charset="0"/>
              </a:rPr>
              <a:t> топ </a:t>
            </a:r>
            <a:r>
              <a:rPr lang="ru-RU" dirty="0" err="1">
                <a:solidFill>
                  <a:schemeClr val="tx1"/>
                </a:solidFill>
                <a:latin typeface="Times New Roman" panose="02020603050405020304" pitchFamily="18" charset="0"/>
                <a:cs typeface="Times New Roman" panose="02020603050405020304" pitchFamily="18" charset="0"/>
              </a:rPr>
              <a:t>тарабынан</a:t>
            </a:r>
            <a:r>
              <a:rPr lang="ru-RU" dirty="0">
                <a:solidFill>
                  <a:schemeClr val="tx1"/>
                </a:solidFill>
                <a:latin typeface="Times New Roman" panose="02020603050405020304" pitchFamily="18" charset="0"/>
                <a:cs typeface="Times New Roman" panose="02020603050405020304" pitchFamily="18" charset="0"/>
              </a:rPr>
              <a:t>;</a:t>
            </a:r>
          </a:p>
          <a:p>
            <a:pPr lvl="0" algn="just"/>
            <a:r>
              <a:rPr lang="ru-RU" dirty="0" err="1">
                <a:solidFill>
                  <a:schemeClr val="tx1"/>
                </a:solidFill>
                <a:latin typeface="Times New Roman" panose="02020603050405020304" pitchFamily="18" charset="0"/>
                <a:cs typeface="Times New Roman" panose="02020603050405020304" pitchFamily="18" charset="0"/>
              </a:rPr>
              <a:t>Кылмыштуу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коомдоштуктун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курамында</a:t>
            </a:r>
            <a:r>
              <a:rPr lang="ru-RU" dirty="0">
                <a:solidFill>
                  <a:schemeClr val="tx1"/>
                </a:solidFill>
                <a:latin typeface="Times New Roman" panose="02020603050405020304" pitchFamily="18" charset="0"/>
                <a:cs typeface="Times New Roman" panose="02020603050405020304" pitchFamily="18" charset="0"/>
              </a:rPr>
              <a:t>, -</a:t>
            </a:r>
          </a:p>
          <a:p>
            <a:pPr marL="0" indent="0" algn="just">
              <a:buNone/>
            </a:pPr>
            <a:r>
              <a:rPr lang="ru-RU" dirty="0" err="1">
                <a:solidFill>
                  <a:schemeClr val="tx1"/>
                </a:solidFill>
                <a:latin typeface="Times New Roman" panose="02020603050405020304" pitchFamily="18" charset="0"/>
                <a:cs typeface="Times New Roman" panose="02020603050405020304" pitchFamily="18" charset="0"/>
              </a:rPr>
              <a:t>Беш</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жылдан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жети</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жылга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чейинки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моонотко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эркиндигинен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ажыратууга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жазаланат</a:t>
            </a:r>
            <a:r>
              <a:rPr lang="ru-RU" dirty="0">
                <a:solidFill>
                  <a:schemeClr val="tx1"/>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15997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9743" y="624110"/>
            <a:ext cx="9952649" cy="994965"/>
          </a:xfrm>
        </p:spPr>
        <p:txBody>
          <a:bodyPr>
            <a:normAutofit/>
          </a:bodyPr>
          <a:lstStyle/>
          <a:p>
            <a:pPr algn="ctr"/>
            <a:r>
              <a:rPr lang="ru-RU" sz="2400" b="1" dirty="0" err="1" smtClean="0">
                <a:solidFill>
                  <a:schemeClr val="tx1"/>
                </a:solidFill>
                <a:latin typeface="Times New Roman" panose="02020603050405020304" pitchFamily="18" charset="0"/>
                <a:cs typeface="Times New Roman" panose="02020603050405020304" pitchFamily="18" charset="0"/>
              </a:rPr>
              <a:t>ОММУнун</a:t>
            </a:r>
            <a:r>
              <a:rPr lang="ru-RU" sz="2400" b="1" dirty="0" smtClean="0">
                <a:solidFill>
                  <a:schemeClr val="tx1"/>
                </a:solidFill>
                <a:latin typeface="Times New Roman" panose="02020603050405020304" pitchFamily="18" charset="0"/>
                <a:cs typeface="Times New Roman" panose="02020603050405020304" pitchFamily="18" charset="0"/>
              </a:rPr>
              <a:t> ректору </a:t>
            </a:r>
            <a:r>
              <a:rPr lang="ru-RU" sz="2400" b="1" dirty="0" err="1" smtClean="0">
                <a:solidFill>
                  <a:schemeClr val="tx1"/>
                </a:solidFill>
                <a:latin typeface="Times New Roman" panose="02020603050405020304" pitchFamily="18" charset="0"/>
                <a:cs typeface="Times New Roman" panose="02020603050405020304" pitchFamily="18" charset="0"/>
              </a:rPr>
              <a:t>Р.М.Джумаевдин</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ОММУда</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билим</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алып</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жатышкан</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студенттерге</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расмий</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кайрылуусу</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2121" y="1426128"/>
            <a:ext cx="10682491" cy="5192786"/>
          </a:xfrm>
        </p:spPr>
        <p:txBody>
          <a:bodyPr>
            <a:normAutofit fontScale="77500" lnSpcReduction="20000"/>
          </a:bodyPr>
          <a:lstStyle/>
          <a:p>
            <a:pPr marL="0" indent="0">
              <a:buNone/>
            </a:pPr>
            <a:r>
              <a:rPr lang="ru-RU" dirty="0" err="1" smtClean="0">
                <a:solidFill>
                  <a:schemeClr val="tx1"/>
                </a:solidFill>
                <a:effectLst/>
                <a:latin typeface="Times New Roman" panose="02020603050405020304" pitchFamily="18" charset="0"/>
                <a:cs typeface="Times New Roman" panose="02020603050405020304" pitchFamily="18" charset="0"/>
              </a:rPr>
              <a:t>Урматтуу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студенттер</a:t>
            </a:r>
            <a:r>
              <a:rPr lang="ru-RU" dirty="0" smtClean="0">
                <a:solidFill>
                  <a:schemeClr val="tx1"/>
                </a:solidFill>
                <a:effectLst/>
                <a:latin typeface="Times New Roman" panose="02020603050405020304" pitchFamily="18" charset="0"/>
                <a:cs typeface="Times New Roman" panose="02020603050405020304" pitchFamily="18" charset="0"/>
              </a:rPr>
              <a:t>! </a:t>
            </a:r>
          </a:p>
          <a:p>
            <a:pPr marL="0" indent="0" algn="just">
              <a:buNone/>
            </a:pP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Окуу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жайда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жана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жалпы</a:t>
            </a:r>
            <a:r>
              <a:rPr lang="ru-RU" dirty="0" smtClean="0">
                <a:solidFill>
                  <a:schemeClr val="tx1"/>
                </a:solidFill>
                <a:effectLst/>
                <a:latin typeface="Times New Roman" panose="02020603050405020304" pitchFamily="18" charset="0"/>
                <a:cs typeface="Times New Roman" panose="02020603050405020304" pitchFamily="18" charset="0"/>
              </a:rPr>
              <a:t> эле </a:t>
            </a:r>
            <a:r>
              <a:rPr lang="ru-RU" dirty="0" err="1" smtClean="0">
                <a:solidFill>
                  <a:schemeClr val="tx1"/>
                </a:solidFill>
                <a:effectLst/>
                <a:latin typeface="Times New Roman" panose="02020603050405020304" pitchFamily="18" charset="0"/>
                <a:cs typeface="Times New Roman" panose="02020603050405020304" pitchFamily="18" charset="0"/>
              </a:rPr>
              <a:t>шаарда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тартипти</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жана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коопсуздукту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камсыз</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кылуу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зарылчылыгына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байланыштуу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Мыйзамды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сактоонун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жана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улуттар</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аралык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чыр-чатактардын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чыгышына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жол</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бербөөнүн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маанилүүлүгүн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эскертебиз</a:t>
            </a:r>
            <a:r>
              <a:rPr lang="ru-RU" dirty="0" smtClean="0">
                <a:solidFill>
                  <a:schemeClr val="tx1"/>
                </a:solidFill>
                <a:effectLst/>
                <a:latin typeface="Times New Roman" panose="02020603050405020304" pitchFamily="18" charset="0"/>
                <a:cs typeface="Times New Roman" panose="02020603050405020304" pitchFamily="18" charset="0"/>
              </a:rPr>
              <a:t>. </a:t>
            </a:r>
          </a:p>
          <a:p>
            <a:pPr algn="just">
              <a:buAutoNum type="arabicPeriod"/>
            </a:pPr>
            <a:r>
              <a:rPr lang="ru-RU" dirty="0" err="1" smtClean="0">
                <a:solidFill>
                  <a:schemeClr val="tx1"/>
                </a:solidFill>
                <a:effectLst/>
                <a:latin typeface="Times New Roman" panose="02020603050405020304" pitchFamily="18" charset="0"/>
                <a:cs typeface="Times New Roman" panose="02020603050405020304" pitchFamily="18" charset="0"/>
              </a:rPr>
              <a:t>Улуттар</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аралык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кастыкты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козутуу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үчүн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жоопкерчилик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Расалык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улуттук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диний</a:t>
            </a:r>
            <a:r>
              <a:rPr lang="ru-RU" dirty="0" smtClean="0">
                <a:solidFill>
                  <a:schemeClr val="tx1"/>
                </a:solidFill>
                <a:effectLst/>
                <a:latin typeface="Times New Roman" panose="02020603050405020304" pitchFamily="18" charset="0"/>
                <a:cs typeface="Times New Roman" panose="02020603050405020304" pitchFamily="18" charset="0"/>
              </a:rPr>
              <a:t> же башка </a:t>
            </a:r>
            <a:r>
              <a:rPr lang="ru-RU" dirty="0" err="1" smtClean="0">
                <a:solidFill>
                  <a:schemeClr val="tx1"/>
                </a:solidFill>
                <a:effectLst/>
                <a:latin typeface="Times New Roman" panose="02020603050405020304" pitchFamily="18" charset="0"/>
                <a:cs typeface="Times New Roman" panose="02020603050405020304" pitchFamily="18" charset="0"/>
              </a:rPr>
              <a:t>кастыкты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козутууга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багытталган</a:t>
            </a:r>
            <a:r>
              <a:rPr lang="ru-RU" dirty="0" smtClean="0">
                <a:solidFill>
                  <a:schemeClr val="tx1"/>
                </a:solidFill>
                <a:effectLst/>
                <a:latin typeface="Times New Roman" panose="02020603050405020304" pitchFamily="18" charset="0"/>
                <a:cs typeface="Times New Roman" panose="02020603050405020304" pitchFamily="18" charset="0"/>
              </a:rPr>
              <a:t> ар </a:t>
            </a:r>
            <a:r>
              <a:rPr lang="ru-RU" dirty="0" err="1" smtClean="0">
                <a:solidFill>
                  <a:schemeClr val="tx1"/>
                </a:solidFill>
                <a:effectLst/>
                <a:latin typeface="Times New Roman" panose="02020603050405020304" pitchFamily="18" charset="0"/>
                <a:cs typeface="Times New Roman" panose="02020603050405020304" pitchFamily="18" charset="0"/>
              </a:rPr>
              <a:t>кандай</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аракеттер</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анын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ичинде</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мындай</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материалдарды</a:t>
            </a:r>
            <a:r>
              <a:rPr lang="ru-RU" dirty="0" smtClean="0">
                <a:solidFill>
                  <a:schemeClr val="tx1"/>
                </a:solidFill>
                <a:effectLst/>
                <a:latin typeface="Times New Roman" panose="02020603050405020304" pitchFamily="18" charset="0"/>
                <a:cs typeface="Times New Roman" panose="02020603050405020304" pitchFamily="18" charset="0"/>
              </a:rPr>
              <a:t> Интернет, </a:t>
            </a:r>
            <a:r>
              <a:rPr lang="ru-RU" dirty="0" err="1" smtClean="0">
                <a:solidFill>
                  <a:schemeClr val="tx1"/>
                </a:solidFill>
                <a:effectLst/>
                <a:latin typeface="Times New Roman" panose="02020603050405020304" pitchFamily="18" charset="0"/>
                <a:cs typeface="Times New Roman" panose="02020603050405020304" pitchFamily="18" charset="0"/>
              </a:rPr>
              <a:t>социалдык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тармактар</a:t>
            </a:r>
            <a:r>
              <a:rPr lang="ru-RU" dirty="0" smtClean="0">
                <a:solidFill>
                  <a:schemeClr val="tx1"/>
                </a:solidFill>
                <a:effectLst/>
                <a:latin typeface="Times New Roman" panose="02020603050405020304" pitchFamily="18" charset="0"/>
                <a:cs typeface="Times New Roman" panose="02020603050405020304" pitchFamily="18" charset="0"/>
              </a:rPr>
              <a:t> же </a:t>
            </a:r>
            <a:r>
              <a:rPr lang="ru-RU" dirty="0" err="1" smtClean="0">
                <a:solidFill>
                  <a:schemeClr val="tx1"/>
                </a:solidFill>
                <a:effectLst/>
                <a:latin typeface="Times New Roman" panose="02020603050405020304" pitchFamily="18" charset="0"/>
                <a:cs typeface="Times New Roman" panose="02020603050405020304" pitchFamily="18" charset="0"/>
              </a:rPr>
              <a:t>мессенджерлер</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аркылуу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таратуу</a:t>
            </a:r>
            <a:r>
              <a:rPr lang="ru-RU" dirty="0" smtClean="0">
                <a:solidFill>
                  <a:schemeClr val="tx1"/>
                </a:solidFill>
                <a:effectLst/>
                <a:latin typeface="Times New Roman" panose="02020603050405020304" pitchFamily="18" charset="0"/>
                <a:cs typeface="Times New Roman" panose="02020603050405020304" pitchFamily="18" charset="0"/>
              </a:rPr>
              <a:t> же </a:t>
            </a:r>
            <a:r>
              <a:rPr lang="ru-RU" dirty="0" err="1" smtClean="0">
                <a:solidFill>
                  <a:schemeClr val="tx1"/>
                </a:solidFill>
                <a:effectLst/>
                <a:latin typeface="Times New Roman" panose="02020603050405020304" pitchFamily="18" charset="0"/>
                <a:cs typeface="Times New Roman" panose="02020603050405020304" pitchFamily="18" charset="0"/>
              </a:rPr>
              <a:t>жөнөтүү</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кылмыш</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жоопкерчилигине</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тартылат</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Кыргыз</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Республикасынын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Кылмыш-жаза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кодексинин</a:t>
            </a:r>
            <a:r>
              <a:rPr lang="ru-RU" dirty="0" smtClean="0">
                <a:solidFill>
                  <a:schemeClr val="tx1"/>
                </a:solidFill>
                <a:effectLst/>
                <a:latin typeface="Times New Roman" panose="02020603050405020304" pitchFamily="18" charset="0"/>
                <a:cs typeface="Times New Roman" panose="02020603050405020304" pitchFamily="18" charset="0"/>
              </a:rPr>
              <a:t> 330-беренесине </a:t>
            </a:r>
            <a:r>
              <a:rPr lang="ru-RU" dirty="0" err="1" smtClean="0">
                <a:solidFill>
                  <a:schemeClr val="tx1"/>
                </a:solidFill>
                <a:effectLst/>
                <a:latin typeface="Times New Roman" panose="02020603050405020304" pitchFamily="18" charset="0"/>
                <a:cs typeface="Times New Roman" panose="02020603050405020304" pitchFamily="18" charset="0"/>
              </a:rPr>
              <a:t>ылайык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Расалык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улуттук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диний</a:t>
            </a:r>
            <a:r>
              <a:rPr lang="ru-RU" dirty="0" smtClean="0">
                <a:solidFill>
                  <a:schemeClr val="tx1"/>
                </a:solidFill>
                <a:effectLst/>
                <a:latin typeface="Times New Roman" panose="02020603050405020304" pitchFamily="18" charset="0"/>
                <a:cs typeface="Times New Roman" panose="02020603050405020304" pitchFamily="18" charset="0"/>
              </a:rPr>
              <a:t> же башка </a:t>
            </a:r>
            <a:r>
              <a:rPr lang="ru-RU" dirty="0" err="1" smtClean="0">
                <a:solidFill>
                  <a:schemeClr val="tx1"/>
                </a:solidFill>
                <a:effectLst/>
                <a:latin typeface="Times New Roman" panose="02020603050405020304" pitchFamily="18" charset="0"/>
                <a:cs typeface="Times New Roman" panose="02020603050405020304" pitchFamily="18" charset="0"/>
              </a:rPr>
              <a:t>социалдык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араздашууну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козутуу</a:t>
            </a:r>
            <a:r>
              <a:rPr lang="ru-RU" dirty="0" smtClean="0">
                <a:solidFill>
                  <a:schemeClr val="tx1"/>
                </a:solidFill>
                <a:effectLst/>
                <a:latin typeface="Times New Roman" panose="02020603050405020304" pitchFamily="18" charset="0"/>
                <a:cs typeface="Times New Roman" panose="02020603050405020304" pitchFamily="18" charset="0"/>
              </a:rPr>
              <a:t>, ага тете эл </a:t>
            </a:r>
            <a:r>
              <a:rPr lang="ru-RU" dirty="0" err="1" smtClean="0">
                <a:solidFill>
                  <a:schemeClr val="tx1"/>
                </a:solidFill>
                <a:effectLst/>
                <a:latin typeface="Times New Roman" panose="02020603050405020304" pitchFamily="18" charset="0"/>
                <a:cs typeface="Times New Roman" panose="02020603050405020304" pitchFamily="18" charset="0"/>
              </a:rPr>
              <a:t>алдында</a:t>
            </a:r>
            <a:r>
              <a:rPr lang="ru-RU" dirty="0" smtClean="0">
                <a:solidFill>
                  <a:schemeClr val="tx1"/>
                </a:solidFill>
                <a:effectLst/>
                <a:latin typeface="Times New Roman" panose="02020603050405020304" pitchFamily="18" charset="0"/>
                <a:cs typeface="Times New Roman" panose="02020603050405020304" pitchFamily="18" charset="0"/>
              </a:rPr>
              <a:t> геноцид </a:t>
            </a:r>
            <a:r>
              <a:rPr lang="ru-RU" dirty="0" err="1" smtClean="0">
                <a:solidFill>
                  <a:schemeClr val="tx1"/>
                </a:solidFill>
                <a:effectLst/>
                <a:latin typeface="Times New Roman" panose="02020603050405020304" pitchFamily="18" charset="0"/>
                <a:cs typeface="Times New Roman" panose="02020603050405020304" pitchFamily="18" charset="0"/>
              </a:rPr>
              <a:t>фактыларын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актоо</a:t>
            </a:r>
            <a:r>
              <a:rPr lang="ru-RU" dirty="0" smtClean="0">
                <a:solidFill>
                  <a:schemeClr val="tx1"/>
                </a:solidFill>
                <a:effectLst/>
                <a:latin typeface="Times New Roman" panose="02020603050405020304" pitchFamily="18" charset="0"/>
                <a:cs typeface="Times New Roman" panose="02020603050405020304" pitchFamily="18" charset="0"/>
              </a:rPr>
              <a:t> же </a:t>
            </a:r>
            <a:r>
              <a:rPr lang="ru-RU" dirty="0" err="1" smtClean="0">
                <a:solidFill>
                  <a:schemeClr val="tx1"/>
                </a:solidFill>
                <a:effectLst/>
                <a:latin typeface="Times New Roman" panose="02020603050405020304" pitchFamily="18" charset="0"/>
                <a:cs typeface="Times New Roman" panose="02020603050405020304" pitchFamily="18" charset="0"/>
              </a:rPr>
              <a:t>четке</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кагуу</a:t>
            </a:r>
            <a:r>
              <a:rPr lang="ru-RU" dirty="0" smtClean="0">
                <a:solidFill>
                  <a:schemeClr val="tx1"/>
                </a:solidFill>
                <a:effectLst/>
                <a:latin typeface="Times New Roman" panose="02020603050405020304" pitchFamily="18" charset="0"/>
                <a:cs typeface="Times New Roman" panose="02020603050405020304" pitchFamily="18" charset="0"/>
              </a:rPr>
              <a:t> 3 </a:t>
            </a:r>
            <a:r>
              <a:rPr lang="ru-RU" dirty="0" err="1" smtClean="0">
                <a:solidFill>
                  <a:schemeClr val="tx1"/>
                </a:solidFill>
                <a:effectLst/>
                <a:latin typeface="Times New Roman" panose="02020603050405020304" pitchFamily="18" charset="0"/>
                <a:cs typeface="Times New Roman" panose="02020603050405020304" pitchFamily="18" charset="0"/>
              </a:rPr>
              <a:t>жылдан</a:t>
            </a:r>
            <a:r>
              <a:rPr lang="ru-RU" dirty="0" smtClean="0">
                <a:solidFill>
                  <a:schemeClr val="tx1"/>
                </a:solidFill>
                <a:effectLst/>
                <a:latin typeface="Times New Roman" panose="02020603050405020304" pitchFamily="18" charset="0"/>
                <a:cs typeface="Times New Roman" panose="02020603050405020304" pitchFamily="18" charset="0"/>
              </a:rPr>
              <a:t> 5 </a:t>
            </a:r>
            <a:r>
              <a:rPr lang="ru-RU" dirty="0" err="1" smtClean="0">
                <a:solidFill>
                  <a:schemeClr val="tx1"/>
                </a:solidFill>
                <a:effectLst/>
                <a:latin typeface="Times New Roman" panose="02020603050405020304" pitchFamily="18" charset="0"/>
                <a:cs typeface="Times New Roman" panose="02020603050405020304" pitchFamily="18" charset="0"/>
              </a:rPr>
              <a:t>жылга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чейинки</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мөөнөткө</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эркиндигинен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ажыратууга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жазаланат</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Кастыкты</a:t>
            </a:r>
            <a:r>
              <a:rPr lang="ru-RU" dirty="0" smtClean="0">
                <a:solidFill>
                  <a:schemeClr val="tx1"/>
                </a:solidFill>
                <a:effectLst/>
                <a:latin typeface="Times New Roman" panose="02020603050405020304" pitchFamily="18" charset="0"/>
                <a:cs typeface="Times New Roman" panose="02020603050405020304" pitchFamily="18" charset="0"/>
              </a:rPr>
              <a:t> же </a:t>
            </a:r>
            <a:r>
              <a:rPr lang="ru-RU" dirty="0" err="1" smtClean="0">
                <a:solidFill>
                  <a:schemeClr val="tx1"/>
                </a:solidFill>
                <a:effectLst/>
                <a:latin typeface="Times New Roman" panose="02020603050405020304" pitchFamily="18" charset="0"/>
                <a:cs typeface="Times New Roman" panose="02020603050405020304" pitchFamily="18" charset="0"/>
              </a:rPr>
              <a:t>жек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көрүүчүлүктү</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козутууга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багытталган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материалдарды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таратуу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жана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жөнөтүү</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кылмыш</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жоопкерчилигине</a:t>
            </a:r>
            <a:r>
              <a:rPr lang="ru-RU" dirty="0" smtClean="0">
                <a:solidFill>
                  <a:schemeClr val="tx1"/>
                </a:solidFill>
                <a:effectLst/>
                <a:latin typeface="Times New Roman" panose="02020603050405020304" pitchFamily="18" charset="0"/>
                <a:cs typeface="Times New Roman" panose="02020603050405020304" pitchFamily="18" charset="0"/>
              </a:rPr>
              <a:t> да </a:t>
            </a:r>
            <a:r>
              <a:rPr lang="ru-RU" dirty="0" err="1" smtClean="0">
                <a:solidFill>
                  <a:schemeClr val="tx1"/>
                </a:solidFill>
                <a:effectLst/>
                <a:latin typeface="Times New Roman" panose="02020603050405020304" pitchFamily="18" charset="0"/>
                <a:cs typeface="Times New Roman" panose="02020603050405020304" pitchFamily="18" charset="0"/>
              </a:rPr>
              <a:t>алып</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келет</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Чыр-чатакты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уюштурууга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түздөн-түз</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катышпаса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дагы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ушул</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сыяктуу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материалдарды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интернетте</a:t>
            </a:r>
            <a:r>
              <a:rPr lang="ru-RU" dirty="0" smtClean="0">
                <a:solidFill>
                  <a:schemeClr val="tx1"/>
                </a:solidFill>
                <a:effectLst/>
                <a:latin typeface="Times New Roman" panose="02020603050405020304" pitchFamily="18" charset="0"/>
                <a:cs typeface="Times New Roman" panose="02020603050405020304" pitchFamily="18" charset="0"/>
              </a:rPr>
              <a:t> же </a:t>
            </a:r>
            <a:r>
              <a:rPr lang="ru-RU" dirty="0" err="1" smtClean="0">
                <a:solidFill>
                  <a:schemeClr val="tx1"/>
                </a:solidFill>
                <a:effectLst/>
                <a:latin typeface="Times New Roman" panose="02020603050405020304" pitchFamily="18" charset="0"/>
                <a:cs typeface="Times New Roman" panose="02020603050405020304" pitchFamily="18" charset="0"/>
              </a:rPr>
              <a:t>социалдык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тармактарда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жарыялоо</a:t>
            </a:r>
            <a:r>
              <a:rPr lang="ru-RU" dirty="0" smtClean="0">
                <a:solidFill>
                  <a:schemeClr val="tx1"/>
                </a:solidFill>
                <a:effectLst/>
                <a:latin typeface="Times New Roman" panose="02020603050405020304" pitchFamily="18" charset="0"/>
                <a:cs typeface="Times New Roman" panose="02020603050405020304" pitchFamily="18" charset="0"/>
              </a:rPr>
              <a:t> же </a:t>
            </a:r>
            <a:r>
              <a:rPr lang="ru-RU" dirty="0" err="1" smtClean="0">
                <a:solidFill>
                  <a:schemeClr val="tx1"/>
                </a:solidFill>
                <a:effectLst/>
                <a:latin typeface="Times New Roman" panose="02020603050405020304" pitchFamily="18" charset="0"/>
                <a:cs typeface="Times New Roman" panose="02020603050405020304" pitchFamily="18" charset="0"/>
              </a:rPr>
              <a:t>жайылтуу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олуттуу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кесепеттерге</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алып</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келиши</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мүмкүн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экендигин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унутпоо</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керек</a:t>
            </a:r>
            <a:r>
              <a:rPr lang="ru-RU" dirty="0" smtClean="0">
                <a:solidFill>
                  <a:schemeClr val="tx1"/>
                </a:solidFill>
                <a:effectLst/>
                <a:latin typeface="Times New Roman" panose="02020603050405020304" pitchFamily="18" charset="0"/>
                <a:cs typeface="Times New Roman" panose="02020603050405020304" pitchFamily="18" charset="0"/>
              </a:rPr>
              <a:t>. </a:t>
            </a:r>
          </a:p>
          <a:p>
            <a:pPr marL="0" indent="0" algn="just">
              <a:buNone/>
            </a:pPr>
            <a:r>
              <a:rPr lang="ru-RU" dirty="0" smtClean="0">
                <a:solidFill>
                  <a:schemeClr val="tx1"/>
                </a:solidFill>
                <a:effectLst/>
                <a:latin typeface="Times New Roman" panose="02020603050405020304" pitchFamily="18" charset="0"/>
                <a:cs typeface="Times New Roman" panose="02020603050405020304" pitchFamily="18" charset="0"/>
              </a:rPr>
              <a:t>2. </a:t>
            </a:r>
            <a:r>
              <a:rPr lang="ru-RU" dirty="0" err="1" smtClean="0">
                <a:solidFill>
                  <a:schemeClr val="tx1"/>
                </a:solidFill>
                <a:effectLst/>
                <a:latin typeface="Times New Roman" panose="02020603050405020304" pitchFamily="18" charset="0"/>
                <a:cs typeface="Times New Roman" panose="02020603050405020304" pitchFamily="18" charset="0"/>
              </a:rPr>
              <a:t>Саат</a:t>
            </a:r>
            <a:r>
              <a:rPr lang="ru-RU" dirty="0" smtClean="0">
                <a:solidFill>
                  <a:schemeClr val="tx1"/>
                </a:solidFill>
                <a:effectLst/>
                <a:latin typeface="Times New Roman" panose="02020603050405020304" pitchFamily="18" charset="0"/>
                <a:cs typeface="Times New Roman" panose="02020603050405020304" pitchFamily="18" charset="0"/>
              </a:rPr>
              <a:t> 22:00дөн </a:t>
            </a:r>
            <a:r>
              <a:rPr lang="ru-RU" dirty="0" err="1" smtClean="0">
                <a:solidFill>
                  <a:schemeClr val="tx1"/>
                </a:solidFill>
                <a:effectLst/>
                <a:latin typeface="Times New Roman" panose="02020603050405020304" pitchFamily="18" charset="0"/>
                <a:cs typeface="Times New Roman" panose="02020603050405020304" pitchFamily="18" charset="0"/>
              </a:rPr>
              <a:t>кийин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студенттердин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коомдук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жайларда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болуусуна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чектөөлөр</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Кошумча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эскерте</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кетсек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түнкү</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саат</a:t>
            </a:r>
            <a:r>
              <a:rPr lang="ru-RU" dirty="0" smtClean="0">
                <a:solidFill>
                  <a:schemeClr val="tx1"/>
                </a:solidFill>
                <a:effectLst/>
                <a:latin typeface="Times New Roman" panose="02020603050405020304" pitchFamily="18" charset="0"/>
                <a:cs typeface="Times New Roman" panose="02020603050405020304" pitchFamily="18" charset="0"/>
              </a:rPr>
              <a:t> 22:00дөн </a:t>
            </a:r>
            <a:r>
              <a:rPr lang="ru-RU" dirty="0" err="1" smtClean="0">
                <a:solidFill>
                  <a:schemeClr val="tx1"/>
                </a:solidFill>
                <a:effectLst/>
                <a:latin typeface="Times New Roman" panose="02020603050405020304" pitchFamily="18" charset="0"/>
                <a:cs typeface="Times New Roman" panose="02020603050405020304" pitchFamily="18" charset="0"/>
              </a:rPr>
              <a:t>кийин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жатаканадан</a:t>
            </a:r>
            <a:r>
              <a:rPr lang="ru-RU" dirty="0" smtClean="0">
                <a:solidFill>
                  <a:schemeClr val="tx1"/>
                </a:solidFill>
                <a:effectLst/>
                <a:latin typeface="Times New Roman" panose="02020603050405020304" pitchFamily="18" charset="0"/>
                <a:cs typeface="Times New Roman" panose="02020603050405020304" pitchFamily="18" charset="0"/>
              </a:rPr>
              <a:t> же башка </a:t>
            </a:r>
            <a:r>
              <a:rPr lang="ru-RU" dirty="0" err="1" smtClean="0">
                <a:solidFill>
                  <a:schemeClr val="tx1"/>
                </a:solidFill>
                <a:effectLst/>
                <a:latin typeface="Times New Roman" panose="02020603050405020304" pitchFamily="18" charset="0"/>
                <a:cs typeface="Times New Roman" panose="02020603050405020304" pitchFamily="18" charset="0"/>
              </a:rPr>
              <a:t>жашаган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жеринен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сыртта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жүргөн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студенттер</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түн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ичинде</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көчөдө</a:t>
            </a:r>
            <a:r>
              <a:rPr lang="ru-RU" dirty="0" smtClean="0">
                <a:solidFill>
                  <a:schemeClr val="tx1"/>
                </a:solidFill>
                <a:effectLst/>
                <a:latin typeface="Times New Roman" panose="02020603050405020304" pitchFamily="18" charset="0"/>
                <a:cs typeface="Times New Roman" panose="02020603050405020304" pitchFamily="18" charset="0"/>
              </a:rPr>
              <a:t> же башка </a:t>
            </a:r>
            <a:r>
              <a:rPr lang="ru-RU" dirty="0" err="1" smtClean="0">
                <a:solidFill>
                  <a:schemeClr val="tx1"/>
                </a:solidFill>
                <a:effectLst/>
                <a:latin typeface="Times New Roman" panose="02020603050405020304" pitchFamily="18" charset="0"/>
                <a:cs typeface="Times New Roman" panose="02020603050405020304" pitchFamily="18" charset="0"/>
              </a:rPr>
              <a:t>коомдук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жайларда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болуу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себебин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аныктоо</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максатында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тартип</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коргоо</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органдарынын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кызматкерлери</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тарабынан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кармалат</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Эгерде</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жүйөлүү</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себептер</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болбосо</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кармоо</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колдонуудагы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мыйзамдарга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ылайык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жол-жоболоштурулат</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Бул</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чаралар</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коопсуздукту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камсыз</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кылууга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жана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түнкү</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убакытка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байланыштуу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инциденттердин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алдын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алууга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багытталган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Жагымсыз</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жагдайларды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болтурбоо</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үчүн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көрсөтүлгөн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чектөөлөрдү</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сактоону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сунуштайбыз</a:t>
            </a:r>
            <a:r>
              <a:rPr lang="ru-RU" dirty="0" smtClean="0">
                <a:solidFill>
                  <a:schemeClr val="tx1"/>
                </a:solidFill>
                <a:effectLst/>
                <a:latin typeface="Times New Roman" panose="02020603050405020304" pitchFamily="18" charset="0"/>
                <a:cs typeface="Times New Roman" panose="02020603050405020304" pitchFamily="18" charset="0"/>
              </a:rPr>
              <a:t>. </a:t>
            </a:r>
          </a:p>
          <a:p>
            <a:pPr marL="0" indent="0" algn="just">
              <a:buNone/>
            </a:pPr>
            <a:r>
              <a:rPr lang="ru-RU" dirty="0" smtClean="0">
                <a:solidFill>
                  <a:schemeClr val="tx1"/>
                </a:solidFill>
                <a:effectLst/>
                <a:latin typeface="Times New Roman" panose="02020603050405020304" pitchFamily="18" charset="0"/>
                <a:cs typeface="Times New Roman" panose="02020603050405020304" pitchFamily="18" charset="0"/>
              </a:rPr>
              <a:t>3. </a:t>
            </a:r>
            <a:r>
              <a:rPr lang="ru-RU" dirty="0" err="1" smtClean="0">
                <a:solidFill>
                  <a:schemeClr val="tx1"/>
                </a:solidFill>
                <a:effectLst/>
                <a:latin typeface="Times New Roman" panose="02020603050405020304" pitchFamily="18" charset="0"/>
                <a:cs typeface="Times New Roman" panose="02020603050405020304" pitchFamily="18" charset="0"/>
              </a:rPr>
              <a:t>Өз</a:t>
            </a:r>
            <a:r>
              <a:rPr lang="ru-RU" dirty="0" smtClean="0">
                <a:solidFill>
                  <a:schemeClr val="tx1"/>
                </a:solidFill>
                <a:effectLst/>
                <a:latin typeface="Times New Roman" panose="02020603050405020304" pitchFamily="18" charset="0"/>
                <a:cs typeface="Times New Roman" panose="02020603050405020304" pitchFamily="18" charset="0"/>
              </a:rPr>
              <a:t> ара </a:t>
            </a:r>
            <a:r>
              <a:rPr lang="ru-RU" dirty="0" err="1" smtClean="0">
                <a:solidFill>
                  <a:schemeClr val="tx1"/>
                </a:solidFill>
                <a:effectLst/>
                <a:latin typeface="Times New Roman" panose="02020603050405020304" pitchFamily="18" charset="0"/>
                <a:cs typeface="Times New Roman" panose="02020603050405020304" pitchFamily="18" charset="0"/>
              </a:rPr>
              <a:t>урматтоого</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чакыруу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Чыныгы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жашоодо</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дагы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виртуалдык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мейкиндикте</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дагы</a:t>
            </a:r>
            <a:r>
              <a:rPr lang="ru-RU" dirty="0" smtClean="0">
                <a:solidFill>
                  <a:schemeClr val="tx1"/>
                </a:solidFill>
                <a:effectLst/>
                <a:latin typeface="Times New Roman" panose="02020603050405020304" pitchFamily="18" charset="0"/>
                <a:cs typeface="Times New Roman" panose="02020603050405020304" pitchFamily="18" charset="0"/>
              </a:rPr>
              <a:t> ар </a:t>
            </a:r>
            <a:r>
              <a:rPr lang="ru-RU" dirty="0" err="1" smtClean="0">
                <a:solidFill>
                  <a:schemeClr val="tx1"/>
                </a:solidFill>
                <a:effectLst/>
                <a:latin typeface="Times New Roman" panose="02020603050405020304" pitchFamily="18" charset="0"/>
                <a:cs typeface="Times New Roman" panose="02020603050405020304" pitchFamily="18" charset="0"/>
              </a:rPr>
              <a:t>бирибиз</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өз</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иш-аракеттерибиз</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үчүн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жооптуубуз</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Башкаларды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урматтаңыз</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конфликттик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кырдаалдарга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катышуудан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алыс</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болуңуз</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жана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чыңалууну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күчөтө</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турган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материалдарды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таратпаңыз</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Мындан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тышкары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укук</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коргоо</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органдары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менен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түшүнбөстүктөрдү</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болтурбоо</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үчүн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белгиленген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убакыт</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чектөөлөрүн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сактаңыз</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Камкор</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жоопкерчиликтүү</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болуңуз</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жана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биздин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окуу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жайда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коопсуз</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жана</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урматтуу</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атмосфераны</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түзүүгө</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жардам</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бериңиз</a:t>
            </a:r>
            <a:r>
              <a:rPr lang="ru-RU" dirty="0" smtClean="0">
                <a:solidFill>
                  <a:schemeClr val="tx1"/>
                </a:solidFill>
                <a:effectLst/>
                <a:latin typeface="Times New Roman" panose="02020603050405020304" pitchFamily="18" charset="0"/>
                <a:cs typeface="Times New Roman" panose="02020603050405020304" pitchFamily="18" charset="0"/>
              </a:rPr>
              <a:t>! </a:t>
            </a:r>
          </a:p>
          <a:p>
            <a:pPr marL="0" indent="0" algn="just">
              <a:buNone/>
            </a:pPr>
            <a:r>
              <a:rPr lang="ru-RU" dirty="0" err="1" smtClean="0">
                <a:solidFill>
                  <a:schemeClr val="tx1"/>
                </a:solidFill>
                <a:effectLst/>
                <a:latin typeface="Times New Roman" panose="02020603050405020304" pitchFamily="18" charset="0"/>
                <a:cs typeface="Times New Roman" panose="02020603050405020304" pitchFamily="18" charset="0"/>
              </a:rPr>
              <a:t>Урматтоо</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менен</a:t>
            </a:r>
            <a:r>
              <a:rPr lang="ru-RU" dirty="0" smtClean="0">
                <a:solidFill>
                  <a:schemeClr val="tx1"/>
                </a:solidFill>
                <a:effectLst/>
                <a:latin typeface="Times New Roman" panose="02020603050405020304" pitchFamily="18" charset="0"/>
                <a:cs typeface="Times New Roman" panose="02020603050405020304" pitchFamily="18" charset="0"/>
              </a:rPr>
              <a:t>, ОММУНУН ректору </a:t>
            </a:r>
            <a:r>
              <a:rPr lang="ru-RU" dirty="0" err="1" smtClean="0">
                <a:solidFill>
                  <a:schemeClr val="tx1"/>
                </a:solidFill>
                <a:effectLst/>
                <a:latin typeface="Times New Roman" panose="02020603050405020304" pitchFamily="18" charset="0"/>
                <a:cs typeface="Times New Roman" panose="02020603050405020304" pitchFamily="18" charset="0"/>
              </a:rPr>
              <a:t>Жумаев</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Равшан</a:t>
            </a:r>
            <a:r>
              <a:rPr lang="ru-RU" dirty="0" smtClean="0">
                <a:solidFill>
                  <a:schemeClr val="tx1"/>
                </a:solidFill>
                <a:effectLst/>
                <a:latin typeface="Times New Roman" panose="02020603050405020304" pitchFamily="18" charset="0"/>
                <a:cs typeface="Times New Roman" panose="02020603050405020304" pitchFamily="18" charset="0"/>
              </a:rPr>
              <a:t> </a:t>
            </a:r>
            <a:r>
              <a:rPr lang="ru-RU" dirty="0" err="1" smtClean="0">
                <a:solidFill>
                  <a:schemeClr val="tx1"/>
                </a:solidFill>
                <a:effectLst/>
                <a:latin typeface="Times New Roman" panose="02020603050405020304" pitchFamily="18" charset="0"/>
                <a:cs typeface="Times New Roman" panose="02020603050405020304" pitchFamily="18" charset="0"/>
              </a:rPr>
              <a:t>Мамадыевич</a:t>
            </a:r>
            <a:r>
              <a:rPr lang="ru-RU" dirty="0" smtClean="0">
                <a:solidFill>
                  <a:schemeClr val="tx1"/>
                </a:solidFill>
                <a:effectLst/>
                <a:latin typeface="Times New Roman" panose="02020603050405020304" pitchFamily="18" charset="0"/>
                <a:cs typeface="Times New Roman" panose="02020603050405020304" pitchFamily="18" charset="0"/>
              </a:rPr>
              <a:t>. </a:t>
            </a:r>
          </a:p>
          <a:p>
            <a:pPr marL="0" indent="0" algn="just">
              <a:buNone/>
            </a:pPr>
            <a:r>
              <a:rPr lang="ru-RU" dirty="0" smtClean="0">
                <a:solidFill>
                  <a:schemeClr val="tx1"/>
                </a:solidFill>
                <a:effectLst/>
                <a:latin typeface="Times New Roman" panose="02020603050405020304" pitchFamily="18" charset="0"/>
                <a:cs typeface="Times New Roman" panose="02020603050405020304" pitchFamily="18" charset="0"/>
              </a:rPr>
              <a:t>07.05.2025</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396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6071" y="624110"/>
            <a:ext cx="10338542" cy="1573806"/>
          </a:xfrm>
        </p:spPr>
        <p:txBody>
          <a:bodyPr>
            <a:normAutofit/>
          </a:bodyPr>
          <a:lstStyle/>
          <a:p>
            <a:pPr algn="ctr"/>
            <a:r>
              <a:rPr lang="ru-RU" b="1" dirty="0" err="1" smtClean="0">
                <a:solidFill>
                  <a:schemeClr val="tx1"/>
                </a:solidFill>
                <a:latin typeface="Times New Roman" panose="02020603050405020304" pitchFamily="18" charset="0"/>
                <a:cs typeface="Times New Roman" panose="02020603050405020304" pitchFamily="18" charset="0"/>
              </a:rPr>
              <a:t>ОММУда</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err="1" smtClean="0">
                <a:solidFill>
                  <a:schemeClr val="tx1"/>
                </a:solidFill>
                <a:latin typeface="Times New Roman" panose="02020603050405020304" pitchFamily="18" charset="0"/>
                <a:cs typeface="Times New Roman" panose="02020603050405020304" pitchFamily="18" charset="0"/>
              </a:rPr>
              <a:t>билим</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err="1" smtClean="0">
                <a:solidFill>
                  <a:schemeClr val="tx1"/>
                </a:solidFill>
                <a:latin typeface="Times New Roman" panose="02020603050405020304" pitchFamily="18" charset="0"/>
                <a:cs typeface="Times New Roman" panose="02020603050405020304" pitchFamily="18" charset="0"/>
              </a:rPr>
              <a:t>алып</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err="1" smtClean="0">
                <a:solidFill>
                  <a:schemeClr val="tx1"/>
                </a:solidFill>
                <a:latin typeface="Times New Roman" panose="02020603050405020304" pitchFamily="18" charset="0"/>
                <a:cs typeface="Times New Roman" panose="02020603050405020304" pitchFamily="18" charset="0"/>
              </a:rPr>
              <a:t>жатышкан</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err="1" smtClean="0">
                <a:solidFill>
                  <a:schemeClr val="tx1"/>
                </a:solidFill>
                <a:latin typeface="Times New Roman" panose="02020603050405020304" pitchFamily="18" charset="0"/>
                <a:cs typeface="Times New Roman" panose="02020603050405020304" pitchFamily="18" charset="0"/>
              </a:rPr>
              <a:t>алыскы</a:t>
            </a:r>
            <a:r>
              <a:rPr lang="ru-RU" b="1" dirty="0" smtClean="0">
                <a:solidFill>
                  <a:schemeClr val="tx1"/>
                </a:solidFill>
                <a:latin typeface="Times New Roman" panose="02020603050405020304" pitchFamily="18" charset="0"/>
                <a:cs typeface="Times New Roman" panose="02020603050405020304" pitchFamily="18" charset="0"/>
              </a:rPr>
              <a:t> чет </a:t>
            </a:r>
            <a:r>
              <a:rPr lang="ru-RU" b="1" dirty="0" err="1" smtClean="0">
                <a:solidFill>
                  <a:schemeClr val="tx1"/>
                </a:solidFill>
                <a:latin typeface="Times New Roman" panose="02020603050405020304" pitchFamily="18" charset="0"/>
                <a:cs typeface="Times New Roman" panose="02020603050405020304" pitchFamily="18" charset="0"/>
              </a:rPr>
              <a:t>олколук</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err="1" smtClean="0">
                <a:solidFill>
                  <a:schemeClr val="tx1"/>
                </a:solidFill>
                <a:latin typeface="Times New Roman" panose="02020603050405020304" pitchFamily="18" charset="0"/>
                <a:cs typeface="Times New Roman" panose="02020603050405020304" pitchFamily="18" charset="0"/>
              </a:rPr>
              <a:t>студенттер</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err="1" smtClean="0">
                <a:solidFill>
                  <a:schemeClr val="tx1"/>
                </a:solidFill>
                <a:latin typeface="Times New Roman" panose="02020603050405020304" pitchFamily="18" charset="0"/>
                <a:cs typeface="Times New Roman" panose="02020603050405020304" pitchFamily="18" charset="0"/>
              </a:rPr>
              <a:t>боюнча</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err="1" smtClean="0">
                <a:solidFill>
                  <a:schemeClr val="tx1"/>
                </a:solidFill>
                <a:latin typeface="Times New Roman" panose="02020603050405020304" pitchFamily="18" charset="0"/>
                <a:cs typeface="Times New Roman" panose="02020603050405020304" pitchFamily="18" charset="0"/>
              </a:rPr>
              <a:t>жалпы</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err="1" smtClean="0">
                <a:solidFill>
                  <a:schemeClr val="tx1"/>
                </a:solidFill>
                <a:latin typeface="Times New Roman" panose="02020603050405020304" pitchFamily="18" charset="0"/>
                <a:cs typeface="Times New Roman" panose="02020603050405020304" pitchFamily="18" charset="0"/>
              </a:rPr>
              <a:t>маалымат</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77130" y="2133599"/>
            <a:ext cx="9927482" cy="4518871"/>
          </a:xfrm>
        </p:spPr>
        <p:txBody>
          <a:bodyPr>
            <a:normAutofit lnSpcReduction="10000"/>
          </a:bodyPr>
          <a:lstStyle/>
          <a:p>
            <a:r>
              <a:rPr lang="ru-RU" sz="2800" dirty="0">
                <a:solidFill>
                  <a:schemeClr val="tx1"/>
                </a:solidFill>
                <a:latin typeface="Times New Roman" panose="02020603050405020304" pitchFamily="18" charset="0"/>
                <a:cs typeface="Times New Roman" panose="02020603050405020304" pitchFamily="18" charset="0"/>
              </a:rPr>
              <a:t>5 курс 5 </a:t>
            </a:r>
            <a:r>
              <a:rPr lang="ru-RU" sz="2800" dirty="0" err="1">
                <a:solidFill>
                  <a:schemeClr val="tx1"/>
                </a:solidFill>
                <a:latin typeface="Times New Roman" panose="02020603050405020304" pitchFamily="18" charset="0"/>
                <a:cs typeface="Times New Roman" panose="02020603050405020304" pitchFamily="18" charset="0"/>
              </a:rPr>
              <a:t>студ</a:t>
            </a:r>
            <a:r>
              <a:rPr lang="ru-RU" sz="2800" dirty="0">
                <a:solidFill>
                  <a:schemeClr val="tx1"/>
                </a:solidFill>
                <a:latin typeface="Times New Roman" panose="02020603050405020304" pitchFamily="18" charset="0"/>
                <a:cs typeface="Times New Roman" panose="02020603050405020304" pitchFamily="18" charset="0"/>
              </a:rPr>
              <a:t> из </a:t>
            </a:r>
            <a:r>
              <a:rPr lang="ru-RU" sz="2800" dirty="0" smtClean="0">
                <a:solidFill>
                  <a:schemeClr val="tx1"/>
                </a:solidFill>
                <a:latin typeface="Times New Roman" panose="02020603050405020304" pitchFamily="18" charset="0"/>
                <a:cs typeface="Times New Roman" panose="02020603050405020304" pitchFamily="18" charset="0"/>
              </a:rPr>
              <a:t>Индии</a:t>
            </a:r>
          </a:p>
          <a:p>
            <a:r>
              <a:rPr lang="ru-RU" sz="2800" dirty="0" smtClean="0">
                <a:solidFill>
                  <a:schemeClr val="tx1"/>
                </a:solidFill>
                <a:latin typeface="Times New Roman" panose="02020603050405020304" pitchFamily="18" charset="0"/>
                <a:cs typeface="Times New Roman" panose="02020603050405020304" pitchFamily="18" charset="0"/>
              </a:rPr>
              <a:t>4 </a:t>
            </a:r>
            <a:r>
              <a:rPr lang="ru-RU" sz="2800" dirty="0">
                <a:solidFill>
                  <a:schemeClr val="tx1"/>
                </a:solidFill>
                <a:latin typeface="Times New Roman" panose="02020603050405020304" pitchFamily="18" charset="0"/>
                <a:cs typeface="Times New Roman" panose="02020603050405020304" pitchFamily="18" charset="0"/>
              </a:rPr>
              <a:t>курс 42 </a:t>
            </a:r>
            <a:r>
              <a:rPr lang="ru-RU" sz="2800" dirty="0" err="1">
                <a:solidFill>
                  <a:schemeClr val="tx1"/>
                </a:solidFill>
                <a:latin typeface="Times New Roman" panose="02020603050405020304" pitchFamily="18" charset="0"/>
                <a:cs typeface="Times New Roman" panose="02020603050405020304" pitchFamily="18" charset="0"/>
              </a:rPr>
              <a:t>студ</a:t>
            </a:r>
            <a:r>
              <a:rPr lang="ru-RU" sz="2800" dirty="0">
                <a:solidFill>
                  <a:schemeClr val="tx1"/>
                </a:solidFill>
                <a:latin typeface="Times New Roman" panose="02020603050405020304" pitchFamily="18" charset="0"/>
                <a:cs typeface="Times New Roman" panose="02020603050405020304" pitchFamily="18" charset="0"/>
              </a:rPr>
              <a:t> из </a:t>
            </a:r>
            <a:r>
              <a:rPr lang="ru-RU" sz="2800" dirty="0" smtClean="0">
                <a:solidFill>
                  <a:schemeClr val="tx1"/>
                </a:solidFill>
                <a:latin typeface="Times New Roman" panose="02020603050405020304" pitchFamily="18" charset="0"/>
                <a:cs typeface="Times New Roman" panose="02020603050405020304" pitchFamily="18" charset="0"/>
              </a:rPr>
              <a:t>Индии</a:t>
            </a:r>
          </a:p>
          <a:p>
            <a:r>
              <a:rPr lang="ru-RU" sz="2800" dirty="0" smtClean="0">
                <a:solidFill>
                  <a:schemeClr val="tx1"/>
                </a:solidFill>
                <a:latin typeface="Times New Roman" panose="02020603050405020304" pitchFamily="18" charset="0"/>
                <a:cs typeface="Times New Roman" panose="02020603050405020304" pitchFamily="18" charset="0"/>
              </a:rPr>
              <a:t>3 </a:t>
            </a:r>
            <a:r>
              <a:rPr lang="ru-RU" sz="2800" dirty="0">
                <a:solidFill>
                  <a:schemeClr val="tx1"/>
                </a:solidFill>
                <a:latin typeface="Times New Roman" panose="02020603050405020304" pitchFamily="18" charset="0"/>
                <a:cs typeface="Times New Roman" panose="02020603050405020304" pitchFamily="18" charset="0"/>
              </a:rPr>
              <a:t>курс 31 </a:t>
            </a:r>
            <a:r>
              <a:rPr lang="ru-RU" sz="2800" dirty="0" err="1">
                <a:solidFill>
                  <a:schemeClr val="tx1"/>
                </a:solidFill>
                <a:latin typeface="Times New Roman" panose="02020603050405020304" pitchFamily="18" charset="0"/>
                <a:cs typeface="Times New Roman" panose="02020603050405020304" pitchFamily="18" charset="0"/>
              </a:rPr>
              <a:t>студ</a:t>
            </a:r>
            <a:r>
              <a:rPr lang="ru-RU" sz="2800" dirty="0">
                <a:solidFill>
                  <a:schemeClr val="tx1"/>
                </a:solidFill>
                <a:latin typeface="Times New Roman" panose="02020603050405020304" pitchFamily="18" charset="0"/>
                <a:cs typeface="Times New Roman" panose="02020603050405020304" pitchFamily="18" charset="0"/>
              </a:rPr>
              <a:t>: 21 </a:t>
            </a:r>
            <a:r>
              <a:rPr lang="ru-RU" sz="2800" dirty="0" err="1">
                <a:solidFill>
                  <a:schemeClr val="tx1"/>
                </a:solidFill>
                <a:latin typeface="Times New Roman" panose="02020603050405020304" pitchFamily="18" charset="0"/>
                <a:cs typeface="Times New Roman" panose="02020603050405020304" pitchFamily="18" charset="0"/>
              </a:rPr>
              <a:t>студ</a:t>
            </a:r>
            <a:r>
              <a:rPr lang="ru-RU" sz="2800" dirty="0">
                <a:solidFill>
                  <a:schemeClr val="tx1"/>
                </a:solidFill>
                <a:latin typeface="Times New Roman" panose="02020603050405020304" pitchFamily="18" charset="0"/>
                <a:cs typeface="Times New Roman" panose="02020603050405020304" pitchFamily="18" charset="0"/>
              </a:rPr>
              <a:t> из Пакистана 10 из </a:t>
            </a:r>
            <a:r>
              <a:rPr lang="ru-RU" sz="2800" dirty="0" smtClean="0">
                <a:solidFill>
                  <a:schemeClr val="tx1"/>
                </a:solidFill>
                <a:latin typeface="Times New Roman" panose="02020603050405020304" pitchFamily="18" charset="0"/>
                <a:cs typeface="Times New Roman" panose="02020603050405020304" pitchFamily="18" charset="0"/>
              </a:rPr>
              <a:t>Индии</a:t>
            </a:r>
          </a:p>
          <a:p>
            <a:r>
              <a:rPr lang="ru-RU" sz="2800" dirty="0" smtClean="0">
                <a:solidFill>
                  <a:schemeClr val="tx1"/>
                </a:solidFill>
                <a:latin typeface="Times New Roman" panose="02020603050405020304" pitchFamily="18" charset="0"/>
                <a:cs typeface="Times New Roman" panose="02020603050405020304" pitchFamily="18" charset="0"/>
              </a:rPr>
              <a:t>2 </a:t>
            </a:r>
            <a:r>
              <a:rPr lang="ru-RU" sz="2800" dirty="0">
                <a:solidFill>
                  <a:schemeClr val="tx1"/>
                </a:solidFill>
                <a:latin typeface="Times New Roman" panose="02020603050405020304" pitchFamily="18" charset="0"/>
                <a:cs typeface="Times New Roman" panose="02020603050405020304" pitchFamily="18" charset="0"/>
              </a:rPr>
              <a:t>курс 42 студента: 17 </a:t>
            </a:r>
            <a:r>
              <a:rPr lang="ru-RU" sz="2800" dirty="0" err="1">
                <a:solidFill>
                  <a:schemeClr val="tx1"/>
                </a:solidFill>
                <a:latin typeface="Times New Roman" panose="02020603050405020304" pitchFamily="18" charset="0"/>
                <a:cs typeface="Times New Roman" panose="02020603050405020304" pitchFamily="18" charset="0"/>
              </a:rPr>
              <a:t>студ</a:t>
            </a:r>
            <a:r>
              <a:rPr lang="ru-RU" sz="2800" dirty="0">
                <a:solidFill>
                  <a:schemeClr val="tx1"/>
                </a:solidFill>
                <a:latin typeface="Times New Roman" panose="02020603050405020304" pitchFamily="18" charset="0"/>
                <a:cs typeface="Times New Roman" panose="02020603050405020304" pitchFamily="18" charset="0"/>
              </a:rPr>
              <a:t> из Пакистана, 23 </a:t>
            </a:r>
            <a:r>
              <a:rPr lang="ru-RU" sz="2800" dirty="0" err="1">
                <a:solidFill>
                  <a:schemeClr val="tx1"/>
                </a:solidFill>
                <a:latin typeface="Times New Roman" panose="02020603050405020304" pitchFamily="18" charset="0"/>
                <a:cs typeface="Times New Roman" panose="02020603050405020304" pitchFamily="18" charset="0"/>
              </a:rPr>
              <a:t>студ</a:t>
            </a:r>
            <a:r>
              <a:rPr lang="ru-RU" sz="2800" dirty="0">
                <a:solidFill>
                  <a:schemeClr val="tx1"/>
                </a:solidFill>
                <a:latin typeface="Times New Roman" panose="02020603050405020304" pitchFamily="18" charset="0"/>
                <a:cs typeface="Times New Roman" panose="02020603050405020304" pitchFamily="18" charset="0"/>
              </a:rPr>
              <a:t> из Индии, 2 </a:t>
            </a:r>
            <a:r>
              <a:rPr lang="ru-RU" sz="2800" dirty="0" err="1">
                <a:solidFill>
                  <a:schemeClr val="tx1"/>
                </a:solidFill>
                <a:latin typeface="Times New Roman" panose="02020603050405020304" pitchFamily="18" charset="0"/>
                <a:cs typeface="Times New Roman" panose="02020603050405020304" pitchFamily="18" charset="0"/>
              </a:rPr>
              <a:t>студ</a:t>
            </a:r>
            <a:r>
              <a:rPr lang="ru-RU" sz="2800" dirty="0">
                <a:solidFill>
                  <a:schemeClr val="tx1"/>
                </a:solidFill>
                <a:latin typeface="Times New Roman" panose="02020603050405020304" pitchFamily="18" charset="0"/>
                <a:cs typeface="Times New Roman" panose="02020603050405020304" pitchFamily="18" charset="0"/>
              </a:rPr>
              <a:t> из </a:t>
            </a:r>
            <a:r>
              <a:rPr lang="ru-RU" sz="2800" dirty="0" smtClean="0">
                <a:solidFill>
                  <a:schemeClr val="tx1"/>
                </a:solidFill>
                <a:latin typeface="Times New Roman" panose="02020603050405020304" pitchFamily="18" charset="0"/>
                <a:cs typeface="Times New Roman" panose="02020603050405020304" pitchFamily="18" charset="0"/>
              </a:rPr>
              <a:t>Египта</a:t>
            </a:r>
          </a:p>
          <a:p>
            <a:r>
              <a:rPr lang="ru-RU" sz="2800" dirty="0" smtClean="0">
                <a:solidFill>
                  <a:schemeClr val="tx1"/>
                </a:solidFill>
                <a:latin typeface="Times New Roman" panose="02020603050405020304" pitchFamily="18" charset="0"/>
                <a:cs typeface="Times New Roman" panose="02020603050405020304" pitchFamily="18" charset="0"/>
              </a:rPr>
              <a:t>1 </a:t>
            </a:r>
            <a:r>
              <a:rPr lang="ru-RU" sz="2800" dirty="0">
                <a:solidFill>
                  <a:schemeClr val="tx1"/>
                </a:solidFill>
                <a:latin typeface="Times New Roman" panose="02020603050405020304" pitchFamily="18" charset="0"/>
                <a:cs typeface="Times New Roman" panose="02020603050405020304" pitchFamily="18" charset="0"/>
              </a:rPr>
              <a:t>курс (</a:t>
            </a:r>
            <a:r>
              <a:rPr lang="ru-RU" sz="2800" dirty="0" smtClean="0">
                <a:solidFill>
                  <a:schemeClr val="tx1"/>
                </a:solidFill>
                <a:latin typeface="Times New Roman" panose="02020603050405020304" pitchFamily="18" charset="0"/>
                <a:cs typeface="Times New Roman" panose="02020603050405020304" pitchFamily="18" charset="0"/>
              </a:rPr>
              <a:t>летний) 81 </a:t>
            </a:r>
            <a:r>
              <a:rPr lang="ru-RU" sz="2800" dirty="0">
                <a:solidFill>
                  <a:schemeClr val="tx1"/>
                </a:solidFill>
                <a:latin typeface="Times New Roman" panose="02020603050405020304" pitchFamily="18" charset="0"/>
                <a:cs typeface="Times New Roman" panose="02020603050405020304" pitchFamily="18" charset="0"/>
              </a:rPr>
              <a:t>студент: 49 </a:t>
            </a:r>
            <a:r>
              <a:rPr lang="ru-RU" sz="2800" dirty="0" err="1">
                <a:solidFill>
                  <a:schemeClr val="tx1"/>
                </a:solidFill>
                <a:latin typeface="Times New Roman" panose="02020603050405020304" pitchFamily="18" charset="0"/>
                <a:cs typeface="Times New Roman" panose="02020603050405020304" pitchFamily="18" charset="0"/>
              </a:rPr>
              <a:t>студ</a:t>
            </a:r>
            <a:r>
              <a:rPr lang="ru-RU" sz="2800" dirty="0">
                <a:solidFill>
                  <a:schemeClr val="tx1"/>
                </a:solidFill>
                <a:latin typeface="Times New Roman" panose="02020603050405020304" pitchFamily="18" charset="0"/>
                <a:cs typeface="Times New Roman" panose="02020603050405020304" pitchFamily="18" charset="0"/>
              </a:rPr>
              <a:t> из Индии, 11 из Пакистана, 21 </a:t>
            </a:r>
            <a:r>
              <a:rPr lang="ru-RU" sz="2800" dirty="0" err="1">
                <a:solidFill>
                  <a:schemeClr val="tx1"/>
                </a:solidFill>
                <a:latin typeface="Times New Roman" panose="02020603050405020304" pitchFamily="18" charset="0"/>
                <a:cs typeface="Times New Roman" panose="02020603050405020304" pitchFamily="18" charset="0"/>
              </a:rPr>
              <a:t>студ</a:t>
            </a:r>
            <a:r>
              <a:rPr lang="ru-RU" sz="2800" dirty="0">
                <a:solidFill>
                  <a:schemeClr val="tx1"/>
                </a:solidFill>
                <a:latin typeface="Times New Roman" panose="02020603050405020304" pitchFamily="18" charset="0"/>
                <a:cs typeface="Times New Roman" panose="02020603050405020304" pitchFamily="18" charset="0"/>
              </a:rPr>
              <a:t> из Египта</a:t>
            </a:r>
            <a:r>
              <a:rPr lang="ru-RU" sz="2800" dirty="0" smtClean="0">
                <a:solidFill>
                  <a:schemeClr val="tx1"/>
                </a:solidFill>
                <a:latin typeface="Times New Roman" panose="02020603050405020304" pitchFamily="18" charset="0"/>
                <a:cs typeface="Times New Roman" panose="02020603050405020304" pitchFamily="18" charset="0"/>
              </a:rPr>
              <a:t>.</a:t>
            </a:r>
          </a:p>
          <a:p>
            <a:r>
              <a:rPr lang="ru-RU" sz="2800" dirty="0" smtClean="0">
                <a:solidFill>
                  <a:schemeClr val="tx1"/>
                </a:solidFill>
                <a:latin typeface="Times New Roman" panose="02020603050405020304" pitchFamily="18" charset="0"/>
                <a:cs typeface="Times New Roman" panose="02020603050405020304" pitchFamily="18" charset="0"/>
              </a:rPr>
              <a:t>1 </a:t>
            </a:r>
            <a:r>
              <a:rPr lang="ru-RU" sz="2800" dirty="0">
                <a:solidFill>
                  <a:schemeClr val="tx1"/>
                </a:solidFill>
                <a:latin typeface="Times New Roman" panose="02020603050405020304" pitchFamily="18" charset="0"/>
                <a:cs typeface="Times New Roman" panose="02020603050405020304" pitchFamily="18" charset="0"/>
              </a:rPr>
              <a:t>курс (зимний) 22 </a:t>
            </a:r>
            <a:r>
              <a:rPr lang="ru-RU" sz="2800" dirty="0" err="1">
                <a:solidFill>
                  <a:schemeClr val="tx1"/>
                </a:solidFill>
                <a:latin typeface="Times New Roman" panose="02020603050405020304" pitchFamily="18" charset="0"/>
                <a:cs typeface="Times New Roman" panose="02020603050405020304" pitchFamily="18" charset="0"/>
              </a:rPr>
              <a:t>студ</a:t>
            </a:r>
            <a:r>
              <a:rPr lang="ru-RU" sz="2800" dirty="0">
                <a:solidFill>
                  <a:schemeClr val="tx1"/>
                </a:solidFill>
                <a:latin typeface="Times New Roman" panose="02020603050405020304" pitchFamily="18" charset="0"/>
                <a:cs typeface="Times New Roman" panose="02020603050405020304" pitchFamily="18" charset="0"/>
              </a:rPr>
              <a:t> из Индии, 10 студент из Египта, 1 студент из Пакистана.</a:t>
            </a:r>
          </a:p>
        </p:txBody>
      </p:sp>
    </p:spTree>
    <p:extLst>
      <p:ext uri="{BB962C8B-B14F-4D97-AF65-F5344CB8AC3E}">
        <p14:creationId xmlns:p14="http://schemas.microsoft.com/office/powerpoint/2010/main" val="300762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986576"/>
          </a:xfrm>
        </p:spPr>
        <p:txBody>
          <a:bodyPr>
            <a:normAutofit fontScale="90000"/>
          </a:bodyPr>
          <a:lstStyle/>
          <a:p>
            <a:pPr algn="ctr"/>
            <a:r>
              <a:rPr lang="ru-RU" sz="2000" b="1" dirty="0" err="1" smtClean="0">
                <a:solidFill>
                  <a:schemeClr val="tx1"/>
                </a:solidFill>
                <a:latin typeface="Times New Roman" panose="02020603050405020304" pitchFamily="18" charset="0"/>
                <a:cs typeface="Times New Roman" panose="02020603050405020304" pitchFamily="18" charset="0"/>
              </a:rPr>
              <a:t>ОЭАМУнун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дарылоо</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иши</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факультетинин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тайпаларына</a:t>
            </a:r>
            <a:r>
              <a:rPr lang="ru-RU" sz="2000" b="1" dirty="0" smtClean="0">
                <a:solidFill>
                  <a:schemeClr val="tx1"/>
                </a:solidFill>
                <a:latin typeface="Times New Roman" panose="02020603050405020304" pitchFamily="18" charset="0"/>
                <a:cs typeface="Times New Roman" panose="02020603050405020304" pitchFamily="18" charset="0"/>
              </a:rPr>
              <a:t> 2024-2025-окуу </a:t>
            </a:r>
            <a:r>
              <a:rPr lang="ru-RU" sz="2000" b="1" dirty="0" err="1" smtClean="0">
                <a:solidFill>
                  <a:schemeClr val="tx1"/>
                </a:solidFill>
                <a:latin typeface="Times New Roman" panose="02020603050405020304" pitchFamily="18" charset="0"/>
                <a:cs typeface="Times New Roman" panose="02020603050405020304" pitchFamily="18" charset="0"/>
              </a:rPr>
              <a:t>жылы</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учун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томонкудой</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тартипте</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кураторлор</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академиялык</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кенешчи</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бекитилген</a:t>
            </a:r>
            <a:r>
              <a:rPr lang="ru-RU" sz="2000" b="1" dirty="0" smtClean="0">
                <a:solidFill>
                  <a:schemeClr val="tx1"/>
                </a:solidFill>
                <a:latin typeface="Times New Roman" panose="02020603050405020304" pitchFamily="18" charset="0"/>
                <a:cs typeface="Times New Roman" panose="02020603050405020304" pitchFamily="18" charset="0"/>
              </a:rPr>
              <a:t>:</a:t>
            </a:r>
            <a:endParaRPr lang="ru-RU"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60609768"/>
              </p:ext>
            </p:extLst>
          </p:nvPr>
        </p:nvGraphicFramePr>
        <p:xfrm>
          <a:off x="1501775" y="1468438"/>
          <a:ext cx="10002837" cy="5461000"/>
        </p:xfrm>
        <a:graphic>
          <a:graphicData uri="http://schemas.openxmlformats.org/drawingml/2006/table">
            <a:tbl>
              <a:tblPr firstRow="1" bandRow="1">
                <a:tableStyleId>{5C22544A-7EE6-4342-B048-85BDC9FD1C3A}</a:tableStyleId>
              </a:tblPr>
              <a:tblGrid>
                <a:gridCol w="729697">
                  <a:extLst>
                    <a:ext uri="{9D8B030D-6E8A-4147-A177-3AD203B41FA5}">
                      <a16:colId xmlns:a16="http://schemas.microsoft.com/office/drawing/2014/main" val="225000411"/>
                    </a:ext>
                  </a:extLst>
                </a:gridCol>
                <a:gridCol w="5938861">
                  <a:extLst>
                    <a:ext uri="{9D8B030D-6E8A-4147-A177-3AD203B41FA5}">
                      <a16:colId xmlns:a16="http://schemas.microsoft.com/office/drawing/2014/main" val="3241976217"/>
                    </a:ext>
                  </a:extLst>
                </a:gridCol>
                <a:gridCol w="3334279">
                  <a:extLst>
                    <a:ext uri="{9D8B030D-6E8A-4147-A177-3AD203B41FA5}">
                      <a16:colId xmlns:a16="http://schemas.microsoft.com/office/drawing/2014/main" val="3749325712"/>
                    </a:ext>
                  </a:extLst>
                </a:gridCol>
              </a:tblGrid>
              <a:tr h="370840">
                <a:tc>
                  <a:txBody>
                    <a:bodyPr/>
                    <a:lstStyle/>
                    <a:p>
                      <a:r>
                        <a:rPr lang="ru-RU" dirty="0" smtClean="0">
                          <a:solidFill>
                            <a:schemeClr val="bg1"/>
                          </a:solidFill>
                        </a:rPr>
                        <a:t>№</a:t>
                      </a:r>
                      <a:endParaRPr lang="ru-RU" dirty="0">
                        <a:solidFill>
                          <a:schemeClr val="bg1"/>
                        </a:solidFill>
                      </a:endParaRPr>
                    </a:p>
                  </a:txBody>
                  <a:tcPr/>
                </a:tc>
                <a:tc>
                  <a:txBody>
                    <a:bodyPr/>
                    <a:lstStyle/>
                    <a:p>
                      <a:r>
                        <a:rPr lang="ru-RU" dirty="0" err="1" smtClean="0">
                          <a:solidFill>
                            <a:schemeClr val="bg1"/>
                          </a:solidFill>
                        </a:rPr>
                        <a:t>Куратордун</a:t>
                      </a:r>
                      <a:r>
                        <a:rPr lang="ru-RU" dirty="0" smtClean="0">
                          <a:solidFill>
                            <a:schemeClr val="bg1"/>
                          </a:solidFill>
                        </a:rPr>
                        <a:t> </a:t>
                      </a:r>
                      <a:r>
                        <a:rPr lang="ru-RU" dirty="0" err="1" smtClean="0">
                          <a:solidFill>
                            <a:schemeClr val="bg1"/>
                          </a:solidFill>
                        </a:rPr>
                        <a:t>аты-жону</a:t>
                      </a:r>
                      <a:endParaRPr lang="ru-RU" dirty="0">
                        <a:solidFill>
                          <a:schemeClr val="bg1"/>
                        </a:solidFill>
                      </a:endParaRPr>
                    </a:p>
                  </a:txBody>
                  <a:tcPr/>
                </a:tc>
                <a:tc>
                  <a:txBody>
                    <a:bodyPr/>
                    <a:lstStyle/>
                    <a:p>
                      <a:r>
                        <a:rPr lang="ru-RU" dirty="0" err="1" smtClean="0">
                          <a:solidFill>
                            <a:schemeClr val="bg1"/>
                          </a:solidFill>
                        </a:rPr>
                        <a:t>Тайпа</a:t>
                      </a:r>
                      <a:endParaRPr lang="ru-RU" dirty="0">
                        <a:solidFill>
                          <a:schemeClr val="bg1"/>
                        </a:solidFill>
                      </a:endParaRPr>
                    </a:p>
                  </a:txBody>
                  <a:tcPr/>
                </a:tc>
                <a:extLst>
                  <a:ext uri="{0D108BD9-81ED-4DB2-BD59-A6C34878D82A}">
                    <a16:rowId xmlns:a16="http://schemas.microsoft.com/office/drawing/2014/main" val="2925333201"/>
                  </a:ext>
                </a:extLst>
              </a:tr>
              <a:tr h="370840">
                <a:tc>
                  <a:txBody>
                    <a:bodyPr/>
                    <a:lstStyle/>
                    <a:p>
                      <a:r>
                        <a:rPr lang="ru-RU" dirty="0" smtClean="0">
                          <a:solidFill>
                            <a:schemeClr val="tx1"/>
                          </a:solidFill>
                        </a:rPr>
                        <a:t>1</a:t>
                      </a:r>
                      <a:endParaRPr lang="ru-RU" dirty="0">
                        <a:solidFill>
                          <a:schemeClr val="tx1"/>
                        </a:solidFill>
                      </a:endParaRPr>
                    </a:p>
                  </a:txBody>
                  <a:tcPr/>
                </a:tc>
                <a:tc>
                  <a:txBody>
                    <a:bodyPr/>
                    <a:lstStyle/>
                    <a:p>
                      <a:r>
                        <a:rPr lang="ru-RU" dirty="0" err="1" smtClean="0">
                          <a:solidFill>
                            <a:schemeClr val="tx1"/>
                          </a:solidFill>
                        </a:rPr>
                        <a:t>Тогузакова</a:t>
                      </a:r>
                      <a:r>
                        <a:rPr lang="ru-RU" dirty="0" smtClean="0">
                          <a:solidFill>
                            <a:schemeClr val="tx1"/>
                          </a:solidFill>
                        </a:rPr>
                        <a:t> </a:t>
                      </a:r>
                      <a:r>
                        <a:rPr lang="ru-RU" dirty="0" err="1" smtClean="0">
                          <a:solidFill>
                            <a:schemeClr val="tx1"/>
                          </a:solidFill>
                        </a:rPr>
                        <a:t>Жылдыз</a:t>
                      </a:r>
                      <a:endParaRPr lang="ru-RU" dirty="0">
                        <a:solidFill>
                          <a:schemeClr val="tx1"/>
                        </a:solidFill>
                      </a:endParaRPr>
                    </a:p>
                  </a:txBody>
                  <a:tcPr/>
                </a:tc>
                <a:tc>
                  <a:txBody>
                    <a:bodyPr/>
                    <a:lstStyle/>
                    <a:p>
                      <a:r>
                        <a:rPr lang="ru-RU" dirty="0" smtClean="0">
                          <a:solidFill>
                            <a:schemeClr val="tx1"/>
                          </a:solidFill>
                        </a:rPr>
                        <a:t>ЛД5-1-24</a:t>
                      </a:r>
                      <a:endParaRPr lang="ru-RU" dirty="0">
                        <a:solidFill>
                          <a:schemeClr val="tx1"/>
                        </a:solidFill>
                      </a:endParaRPr>
                    </a:p>
                  </a:txBody>
                  <a:tcPr/>
                </a:tc>
                <a:extLst>
                  <a:ext uri="{0D108BD9-81ED-4DB2-BD59-A6C34878D82A}">
                    <a16:rowId xmlns:a16="http://schemas.microsoft.com/office/drawing/2014/main" val="1114056933"/>
                  </a:ext>
                </a:extLst>
              </a:tr>
              <a:tr h="370840">
                <a:tc>
                  <a:txBody>
                    <a:bodyPr/>
                    <a:lstStyle/>
                    <a:p>
                      <a:r>
                        <a:rPr lang="ru-RU" dirty="0" smtClean="0">
                          <a:solidFill>
                            <a:schemeClr val="tx1"/>
                          </a:solidFill>
                        </a:rPr>
                        <a:t>2</a:t>
                      </a:r>
                      <a:endParaRPr lang="ru-RU" dirty="0">
                        <a:solidFill>
                          <a:schemeClr val="tx1"/>
                        </a:solidFill>
                      </a:endParaRPr>
                    </a:p>
                  </a:txBody>
                  <a:tcPr/>
                </a:tc>
                <a:tc>
                  <a:txBody>
                    <a:bodyPr/>
                    <a:lstStyle/>
                    <a:p>
                      <a:r>
                        <a:rPr lang="ru-RU" dirty="0" err="1" smtClean="0">
                          <a:solidFill>
                            <a:schemeClr val="tx1"/>
                          </a:solidFill>
                        </a:rPr>
                        <a:t>Султанмахмутова</a:t>
                      </a:r>
                      <a:r>
                        <a:rPr lang="ru-RU" dirty="0" smtClean="0">
                          <a:solidFill>
                            <a:schemeClr val="tx1"/>
                          </a:solidFill>
                        </a:rPr>
                        <a:t> </a:t>
                      </a:r>
                      <a:r>
                        <a:rPr lang="ru-RU" dirty="0" err="1" smtClean="0">
                          <a:solidFill>
                            <a:schemeClr val="tx1"/>
                          </a:solidFill>
                        </a:rPr>
                        <a:t>Нурзат</a:t>
                      </a:r>
                      <a:endParaRPr lang="ru-RU" dirty="0">
                        <a:solidFill>
                          <a:schemeClr val="tx1"/>
                        </a:solidFill>
                      </a:endParaRPr>
                    </a:p>
                  </a:txBody>
                  <a:tcPr/>
                </a:tc>
                <a:tc>
                  <a:txBody>
                    <a:bodyPr/>
                    <a:lstStyle/>
                    <a:p>
                      <a:r>
                        <a:rPr lang="ru-RU" dirty="0" smtClean="0">
                          <a:solidFill>
                            <a:schemeClr val="tx1"/>
                          </a:solidFill>
                        </a:rPr>
                        <a:t>ЛД5-2-24</a:t>
                      </a:r>
                      <a:endParaRPr lang="ru-RU" dirty="0">
                        <a:solidFill>
                          <a:schemeClr val="tx1"/>
                        </a:solidFill>
                      </a:endParaRPr>
                    </a:p>
                  </a:txBody>
                  <a:tcPr/>
                </a:tc>
                <a:extLst>
                  <a:ext uri="{0D108BD9-81ED-4DB2-BD59-A6C34878D82A}">
                    <a16:rowId xmlns:a16="http://schemas.microsoft.com/office/drawing/2014/main" val="2338900201"/>
                  </a:ext>
                </a:extLst>
              </a:tr>
              <a:tr h="370840">
                <a:tc>
                  <a:txBody>
                    <a:bodyPr/>
                    <a:lstStyle/>
                    <a:p>
                      <a:r>
                        <a:rPr lang="ru-RU" dirty="0" smtClean="0">
                          <a:solidFill>
                            <a:schemeClr val="tx1"/>
                          </a:solidFill>
                        </a:rPr>
                        <a:t>3</a:t>
                      </a:r>
                      <a:endParaRPr lang="ru-RU" dirty="0">
                        <a:solidFill>
                          <a:schemeClr val="tx1"/>
                        </a:solidFill>
                      </a:endParaRPr>
                    </a:p>
                  </a:txBody>
                  <a:tcPr/>
                </a:tc>
                <a:tc>
                  <a:txBody>
                    <a:bodyPr/>
                    <a:lstStyle/>
                    <a:p>
                      <a:r>
                        <a:rPr lang="ru-RU" dirty="0" smtClean="0">
                          <a:solidFill>
                            <a:schemeClr val="tx1"/>
                          </a:solidFill>
                        </a:rPr>
                        <a:t>Абдуллаева </a:t>
                      </a:r>
                      <a:r>
                        <a:rPr lang="ru-RU" dirty="0" err="1" smtClean="0">
                          <a:solidFill>
                            <a:schemeClr val="tx1"/>
                          </a:solidFill>
                        </a:rPr>
                        <a:t>Биржахон</a:t>
                      </a:r>
                      <a:r>
                        <a:rPr lang="ru-RU" dirty="0" smtClean="0">
                          <a:solidFill>
                            <a:schemeClr val="tx1"/>
                          </a:solidFill>
                        </a:rPr>
                        <a:t> </a:t>
                      </a:r>
                      <a:endParaRPr lang="ru-RU" dirty="0">
                        <a:solidFill>
                          <a:schemeClr val="tx1"/>
                        </a:solidFill>
                      </a:endParaRPr>
                    </a:p>
                  </a:txBody>
                  <a:tcPr/>
                </a:tc>
                <a:tc>
                  <a:txBody>
                    <a:bodyPr/>
                    <a:lstStyle/>
                    <a:p>
                      <a:r>
                        <a:rPr lang="ru-RU" dirty="0" smtClean="0">
                          <a:solidFill>
                            <a:schemeClr val="tx1"/>
                          </a:solidFill>
                        </a:rPr>
                        <a:t>ЛД5-3-24</a:t>
                      </a:r>
                      <a:endParaRPr lang="ru-RU" dirty="0">
                        <a:solidFill>
                          <a:schemeClr val="tx1"/>
                        </a:solidFill>
                      </a:endParaRPr>
                    </a:p>
                  </a:txBody>
                  <a:tcPr/>
                </a:tc>
                <a:extLst>
                  <a:ext uri="{0D108BD9-81ED-4DB2-BD59-A6C34878D82A}">
                    <a16:rowId xmlns:a16="http://schemas.microsoft.com/office/drawing/2014/main" val="1585868277"/>
                  </a:ext>
                </a:extLst>
              </a:tr>
              <a:tr h="370840">
                <a:tc>
                  <a:txBody>
                    <a:bodyPr/>
                    <a:lstStyle/>
                    <a:p>
                      <a:r>
                        <a:rPr lang="ru-RU" dirty="0" smtClean="0">
                          <a:solidFill>
                            <a:schemeClr val="tx1"/>
                          </a:solidFill>
                        </a:rPr>
                        <a:t>4</a:t>
                      </a:r>
                      <a:endParaRPr lang="ru-RU" dirty="0">
                        <a:solidFill>
                          <a:schemeClr val="tx1"/>
                        </a:solidFill>
                      </a:endParaRPr>
                    </a:p>
                  </a:txBody>
                  <a:tcPr/>
                </a:tc>
                <a:tc>
                  <a:txBody>
                    <a:bodyPr/>
                    <a:lstStyle/>
                    <a:p>
                      <a:r>
                        <a:rPr lang="ru-RU" dirty="0" smtClean="0">
                          <a:solidFill>
                            <a:schemeClr val="tx1"/>
                          </a:solidFill>
                        </a:rPr>
                        <a:t>Муратов </a:t>
                      </a:r>
                      <a:r>
                        <a:rPr lang="ru-RU" dirty="0" err="1" smtClean="0">
                          <a:solidFill>
                            <a:schemeClr val="tx1"/>
                          </a:solidFill>
                        </a:rPr>
                        <a:t>Бекжан</a:t>
                      </a:r>
                      <a:endParaRPr lang="ru-RU" dirty="0">
                        <a:solidFill>
                          <a:schemeClr val="tx1"/>
                        </a:solidFill>
                      </a:endParaRPr>
                    </a:p>
                  </a:txBody>
                  <a:tcPr/>
                </a:tc>
                <a:tc>
                  <a:txBody>
                    <a:bodyPr/>
                    <a:lstStyle/>
                    <a:p>
                      <a:r>
                        <a:rPr lang="ru-RU" dirty="0" smtClean="0">
                          <a:solidFill>
                            <a:schemeClr val="tx1"/>
                          </a:solidFill>
                        </a:rPr>
                        <a:t>ЛД5-4-24</a:t>
                      </a:r>
                      <a:endParaRPr lang="ru-RU" dirty="0">
                        <a:solidFill>
                          <a:schemeClr val="tx1"/>
                        </a:solidFill>
                      </a:endParaRPr>
                    </a:p>
                  </a:txBody>
                  <a:tcPr/>
                </a:tc>
                <a:extLst>
                  <a:ext uri="{0D108BD9-81ED-4DB2-BD59-A6C34878D82A}">
                    <a16:rowId xmlns:a16="http://schemas.microsoft.com/office/drawing/2014/main" val="2176501466"/>
                  </a:ext>
                </a:extLst>
              </a:tr>
              <a:tr h="370840">
                <a:tc>
                  <a:txBody>
                    <a:bodyPr/>
                    <a:lstStyle/>
                    <a:p>
                      <a:r>
                        <a:rPr lang="ru-RU" dirty="0" smtClean="0">
                          <a:solidFill>
                            <a:schemeClr val="tx1"/>
                          </a:solidFill>
                        </a:rPr>
                        <a:t>5</a:t>
                      </a:r>
                      <a:endParaRPr lang="ru-RU" dirty="0">
                        <a:solidFill>
                          <a:schemeClr val="tx1"/>
                        </a:solidFill>
                      </a:endParaRPr>
                    </a:p>
                  </a:txBody>
                  <a:tcPr/>
                </a:tc>
                <a:tc>
                  <a:txBody>
                    <a:bodyPr/>
                    <a:lstStyle/>
                    <a:p>
                      <a:r>
                        <a:rPr lang="ru-RU" dirty="0" err="1" smtClean="0">
                          <a:solidFill>
                            <a:schemeClr val="tx1"/>
                          </a:solidFill>
                        </a:rPr>
                        <a:t>Орунбаева</a:t>
                      </a:r>
                      <a:r>
                        <a:rPr lang="ru-RU" dirty="0" smtClean="0">
                          <a:solidFill>
                            <a:schemeClr val="tx1"/>
                          </a:solidFill>
                        </a:rPr>
                        <a:t> </a:t>
                      </a:r>
                      <a:r>
                        <a:rPr lang="ru-RU" dirty="0" err="1" smtClean="0">
                          <a:solidFill>
                            <a:schemeClr val="tx1"/>
                          </a:solidFill>
                        </a:rPr>
                        <a:t>Бибигул</a:t>
                      </a:r>
                      <a:endParaRPr lang="ru-RU" dirty="0">
                        <a:solidFill>
                          <a:schemeClr val="tx1"/>
                        </a:solidFill>
                      </a:endParaRPr>
                    </a:p>
                  </a:txBody>
                  <a:tcPr/>
                </a:tc>
                <a:tc>
                  <a:txBody>
                    <a:bodyPr/>
                    <a:lstStyle/>
                    <a:p>
                      <a:r>
                        <a:rPr lang="ru-RU" dirty="0" smtClean="0">
                          <a:solidFill>
                            <a:schemeClr val="tx1"/>
                          </a:solidFill>
                        </a:rPr>
                        <a:t>ЛД6-1-24</a:t>
                      </a:r>
                      <a:endParaRPr lang="ru-RU" dirty="0">
                        <a:solidFill>
                          <a:schemeClr val="tx1"/>
                        </a:solidFill>
                      </a:endParaRPr>
                    </a:p>
                  </a:txBody>
                  <a:tcPr/>
                </a:tc>
                <a:extLst>
                  <a:ext uri="{0D108BD9-81ED-4DB2-BD59-A6C34878D82A}">
                    <a16:rowId xmlns:a16="http://schemas.microsoft.com/office/drawing/2014/main" val="1404321581"/>
                  </a:ext>
                </a:extLst>
              </a:tr>
              <a:tr h="370840">
                <a:tc>
                  <a:txBody>
                    <a:bodyPr/>
                    <a:lstStyle/>
                    <a:p>
                      <a:r>
                        <a:rPr lang="ru-RU" dirty="0" smtClean="0">
                          <a:solidFill>
                            <a:schemeClr val="tx1"/>
                          </a:solidFill>
                        </a:rPr>
                        <a:t>6</a:t>
                      </a:r>
                      <a:endParaRPr lang="ru-RU" dirty="0">
                        <a:solidFill>
                          <a:schemeClr val="tx1"/>
                        </a:solidFill>
                      </a:endParaRPr>
                    </a:p>
                  </a:txBody>
                  <a:tcPr/>
                </a:tc>
                <a:tc>
                  <a:txBody>
                    <a:bodyPr/>
                    <a:lstStyle/>
                    <a:p>
                      <a:r>
                        <a:rPr lang="ru-RU" dirty="0" err="1" smtClean="0">
                          <a:solidFill>
                            <a:schemeClr val="tx1"/>
                          </a:solidFill>
                        </a:rPr>
                        <a:t>Токтоназарова</a:t>
                      </a:r>
                      <a:r>
                        <a:rPr lang="ru-RU" baseline="0" dirty="0" smtClean="0">
                          <a:solidFill>
                            <a:schemeClr val="tx1"/>
                          </a:solidFill>
                        </a:rPr>
                        <a:t> </a:t>
                      </a:r>
                      <a:r>
                        <a:rPr lang="ru-RU" baseline="0" dirty="0" err="1" smtClean="0">
                          <a:solidFill>
                            <a:schemeClr val="tx1"/>
                          </a:solidFill>
                        </a:rPr>
                        <a:t>Нуриза</a:t>
                      </a:r>
                      <a:endParaRPr lang="ru-RU" dirty="0">
                        <a:solidFill>
                          <a:schemeClr val="tx1"/>
                        </a:solidFill>
                      </a:endParaRPr>
                    </a:p>
                  </a:txBody>
                  <a:tcPr/>
                </a:tc>
                <a:tc>
                  <a:txBody>
                    <a:bodyPr/>
                    <a:lstStyle/>
                    <a:p>
                      <a:r>
                        <a:rPr lang="ru-RU" dirty="0" smtClean="0">
                          <a:solidFill>
                            <a:schemeClr val="tx1"/>
                          </a:solidFill>
                        </a:rPr>
                        <a:t>ЛД6-1-23</a:t>
                      </a:r>
                      <a:endParaRPr lang="ru-RU" dirty="0">
                        <a:solidFill>
                          <a:schemeClr val="tx1"/>
                        </a:solidFill>
                      </a:endParaRPr>
                    </a:p>
                  </a:txBody>
                  <a:tcPr/>
                </a:tc>
                <a:extLst>
                  <a:ext uri="{0D108BD9-81ED-4DB2-BD59-A6C34878D82A}">
                    <a16:rowId xmlns:a16="http://schemas.microsoft.com/office/drawing/2014/main" val="3064062444"/>
                  </a:ext>
                </a:extLst>
              </a:tr>
              <a:tr h="370840">
                <a:tc>
                  <a:txBody>
                    <a:bodyPr/>
                    <a:lstStyle/>
                    <a:p>
                      <a:r>
                        <a:rPr lang="ru-RU" dirty="0" smtClean="0">
                          <a:solidFill>
                            <a:schemeClr val="tx1"/>
                          </a:solidFill>
                        </a:rPr>
                        <a:t>7</a:t>
                      </a:r>
                      <a:endParaRPr lang="ru-RU" dirty="0">
                        <a:solidFill>
                          <a:schemeClr val="tx1"/>
                        </a:solidFill>
                      </a:endParaRPr>
                    </a:p>
                  </a:txBody>
                  <a:tcPr/>
                </a:tc>
                <a:tc>
                  <a:txBody>
                    <a:bodyPr/>
                    <a:lstStyle/>
                    <a:p>
                      <a:r>
                        <a:rPr lang="ru-RU" dirty="0" smtClean="0">
                          <a:solidFill>
                            <a:schemeClr val="tx1"/>
                          </a:solidFill>
                        </a:rPr>
                        <a:t>Садыкова </a:t>
                      </a:r>
                      <a:r>
                        <a:rPr lang="ru-RU" dirty="0" err="1" smtClean="0">
                          <a:solidFill>
                            <a:schemeClr val="tx1"/>
                          </a:solidFill>
                        </a:rPr>
                        <a:t>Гулкумар</a:t>
                      </a:r>
                      <a:endParaRPr lang="ru-RU" dirty="0">
                        <a:solidFill>
                          <a:schemeClr val="tx1"/>
                        </a:solidFill>
                      </a:endParaRPr>
                    </a:p>
                  </a:txBody>
                  <a:tcPr/>
                </a:tc>
                <a:tc>
                  <a:txBody>
                    <a:bodyPr/>
                    <a:lstStyle/>
                    <a:p>
                      <a:r>
                        <a:rPr lang="ru-RU" dirty="0" smtClean="0">
                          <a:solidFill>
                            <a:schemeClr val="tx1"/>
                          </a:solidFill>
                        </a:rPr>
                        <a:t>ЛД5-1-23</a:t>
                      </a:r>
                      <a:endParaRPr lang="ru-RU" dirty="0">
                        <a:solidFill>
                          <a:schemeClr val="tx1"/>
                        </a:solidFill>
                      </a:endParaRPr>
                    </a:p>
                  </a:txBody>
                  <a:tcPr/>
                </a:tc>
                <a:extLst>
                  <a:ext uri="{0D108BD9-81ED-4DB2-BD59-A6C34878D82A}">
                    <a16:rowId xmlns:a16="http://schemas.microsoft.com/office/drawing/2014/main" val="1604289313"/>
                  </a:ext>
                </a:extLst>
              </a:tr>
              <a:tr h="370840">
                <a:tc>
                  <a:txBody>
                    <a:bodyPr/>
                    <a:lstStyle/>
                    <a:p>
                      <a:r>
                        <a:rPr lang="ru-RU" dirty="0" smtClean="0">
                          <a:solidFill>
                            <a:schemeClr val="tx1"/>
                          </a:solidFill>
                        </a:rPr>
                        <a:t>8</a:t>
                      </a:r>
                      <a:endParaRPr lang="ru-RU" dirty="0">
                        <a:solidFill>
                          <a:schemeClr val="tx1"/>
                        </a:solidFill>
                      </a:endParaRPr>
                    </a:p>
                  </a:txBody>
                  <a:tcPr/>
                </a:tc>
                <a:tc>
                  <a:txBody>
                    <a:bodyPr/>
                    <a:lstStyle/>
                    <a:p>
                      <a:r>
                        <a:rPr lang="ru-RU" dirty="0" err="1" smtClean="0">
                          <a:solidFill>
                            <a:schemeClr val="tx1"/>
                          </a:solidFill>
                        </a:rPr>
                        <a:t>Абдрапова</a:t>
                      </a:r>
                      <a:r>
                        <a:rPr lang="ru-RU" dirty="0" smtClean="0">
                          <a:solidFill>
                            <a:schemeClr val="tx1"/>
                          </a:solidFill>
                        </a:rPr>
                        <a:t> </a:t>
                      </a:r>
                      <a:r>
                        <a:rPr lang="ru-RU" dirty="0" err="1" smtClean="0">
                          <a:solidFill>
                            <a:schemeClr val="tx1"/>
                          </a:solidFill>
                        </a:rPr>
                        <a:t>Наргиза</a:t>
                      </a:r>
                      <a:endParaRPr lang="ru-RU" dirty="0">
                        <a:solidFill>
                          <a:schemeClr val="tx1"/>
                        </a:solidFill>
                      </a:endParaRPr>
                    </a:p>
                  </a:txBody>
                  <a:tcPr/>
                </a:tc>
                <a:tc>
                  <a:txBody>
                    <a:bodyPr/>
                    <a:lstStyle/>
                    <a:p>
                      <a:r>
                        <a:rPr lang="ru-RU" dirty="0" smtClean="0">
                          <a:solidFill>
                            <a:schemeClr val="tx1"/>
                          </a:solidFill>
                        </a:rPr>
                        <a:t>ЛД6-1-22</a:t>
                      </a:r>
                      <a:endParaRPr lang="ru-RU" dirty="0">
                        <a:solidFill>
                          <a:schemeClr val="tx1"/>
                        </a:solidFill>
                      </a:endParaRPr>
                    </a:p>
                  </a:txBody>
                  <a:tcPr/>
                </a:tc>
                <a:extLst>
                  <a:ext uri="{0D108BD9-81ED-4DB2-BD59-A6C34878D82A}">
                    <a16:rowId xmlns:a16="http://schemas.microsoft.com/office/drawing/2014/main" val="2675193959"/>
                  </a:ext>
                </a:extLst>
              </a:tr>
              <a:tr h="370840">
                <a:tc>
                  <a:txBody>
                    <a:bodyPr/>
                    <a:lstStyle/>
                    <a:p>
                      <a:r>
                        <a:rPr lang="ru-RU" dirty="0" smtClean="0">
                          <a:solidFill>
                            <a:schemeClr val="tx1"/>
                          </a:solidFill>
                        </a:rPr>
                        <a:t>9</a:t>
                      </a:r>
                      <a:endParaRPr lang="ru-RU" dirty="0">
                        <a:solidFill>
                          <a:schemeClr val="tx1"/>
                        </a:solidFill>
                      </a:endParaRPr>
                    </a:p>
                  </a:txBody>
                  <a:tcPr/>
                </a:tc>
                <a:tc>
                  <a:txBody>
                    <a:bodyPr/>
                    <a:lstStyle/>
                    <a:p>
                      <a:r>
                        <a:rPr lang="ru-RU" dirty="0" err="1" smtClean="0">
                          <a:solidFill>
                            <a:schemeClr val="tx1"/>
                          </a:solidFill>
                        </a:rPr>
                        <a:t>Нишанкулова</a:t>
                      </a:r>
                      <a:r>
                        <a:rPr lang="ru-RU" dirty="0" smtClean="0">
                          <a:solidFill>
                            <a:schemeClr val="tx1"/>
                          </a:solidFill>
                        </a:rPr>
                        <a:t> </a:t>
                      </a:r>
                      <a:r>
                        <a:rPr lang="ru-RU" dirty="0" err="1" smtClean="0">
                          <a:solidFill>
                            <a:schemeClr val="tx1"/>
                          </a:solidFill>
                        </a:rPr>
                        <a:t>Эльнура</a:t>
                      </a:r>
                      <a:endParaRPr lang="ru-RU" dirty="0">
                        <a:solidFill>
                          <a:schemeClr val="tx1"/>
                        </a:solidFill>
                      </a:endParaRPr>
                    </a:p>
                  </a:txBody>
                  <a:tcPr/>
                </a:tc>
                <a:tc>
                  <a:txBody>
                    <a:bodyPr/>
                    <a:lstStyle/>
                    <a:p>
                      <a:r>
                        <a:rPr lang="ru-RU" dirty="0" smtClean="0">
                          <a:solidFill>
                            <a:schemeClr val="tx1"/>
                          </a:solidFill>
                        </a:rPr>
                        <a:t>ЛД5-1-22</a:t>
                      </a:r>
                      <a:endParaRPr lang="ru-RU" dirty="0">
                        <a:solidFill>
                          <a:schemeClr val="tx1"/>
                        </a:solidFill>
                      </a:endParaRPr>
                    </a:p>
                  </a:txBody>
                  <a:tcPr/>
                </a:tc>
                <a:extLst>
                  <a:ext uri="{0D108BD9-81ED-4DB2-BD59-A6C34878D82A}">
                    <a16:rowId xmlns:a16="http://schemas.microsoft.com/office/drawing/2014/main" val="3044775583"/>
                  </a:ext>
                </a:extLst>
              </a:tr>
              <a:tr h="370840">
                <a:tc>
                  <a:txBody>
                    <a:bodyPr/>
                    <a:lstStyle/>
                    <a:p>
                      <a:r>
                        <a:rPr lang="ru-RU" dirty="0" smtClean="0">
                          <a:solidFill>
                            <a:schemeClr val="tx1"/>
                          </a:solidFill>
                        </a:rPr>
                        <a:t>10</a:t>
                      </a:r>
                      <a:endParaRPr lang="ru-RU" dirty="0">
                        <a:solidFill>
                          <a:schemeClr val="tx1"/>
                        </a:solidFill>
                      </a:endParaRPr>
                    </a:p>
                  </a:txBody>
                  <a:tcPr/>
                </a:tc>
                <a:tc>
                  <a:txBody>
                    <a:bodyPr/>
                    <a:lstStyle/>
                    <a:p>
                      <a:r>
                        <a:rPr lang="ru-RU" dirty="0" err="1" smtClean="0">
                          <a:solidFill>
                            <a:schemeClr val="tx1"/>
                          </a:solidFill>
                        </a:rPr>
                        <a:t>Нурланова</a:t>
                      </a:r>
                      <a:r>
                        <a:rPr lang="ru-RU" dirty="0" smtClean="0">
                          <a:solidFill>
                            <a:schemeClr val="tx1"/>
                          </a:solidFill>
                        </a:rPr>
                        <a:t> </a:t>
                      </a:r>
                      <a:r>
                        <a:rPr lang="ru-RU" dirty="0" err="1" smtClean="0">
                          <a:solidFill>
                            <a:schemeClr val="tx1"/>
                          </a:solidFill>
                        </a:rPr>
                        <a:t>Нурпери</a:t>
                      </a:r>
                      <a:endParaRPr lang="ru-RU" dirty="0">
                        <a:solidFill>
                          <a:schemeClr val="tx1"/>
                        </a:solidFill>
                      </a:endParaRPr>
                    </a:p>
                  </a:txBody>
                  <a:tcPr/>
                </a:tc>
                <a:tc>
                  <a:txBody>
                    <a:bodyPr/>
                    <a:lstStyle/>
                    <a:p>
                      <a:r>
                        <a:rPr lang="ru-RU" dirty="0" smtClean="0">
                          <a:solidFill>
                            <a:schemeClr val="tx1"/>
                          </a:solidFill>
                        </a:rPr>
                        <a:t>ЛД5-4-21</a:t>
                      </a:r>
                      <a:endParaRPr lang="ru-RU" dirty="0">
                        <a:solidFill>
                          <a:schemeClr val="tx1"/>
                        </a:solidFill>
                      </a:endParaRPr>
                    </a:p>
                  </a:txBody>
                  <a:tcPr/>
                </a:tc>
                <a:extLst>
                  <a:ext uri="{0D108BD9-81ED-4DB2-BD59-A6C34878D82A}">
                    <a16:rowId xmlns:a16="http://schemas.microsoft.com/office/drawing/2014/main" val="2335384254"/>
                  </a:ext>
                </a:extLst>
              </a:tr>
              <a:tr h="370840">
                <a:tc>
                  <a:txBody>
                    <a:bodyPr/>
                    <a:lstStyle/>
                    <a:p>
                      <a:r>
                        <a:rPr lang="ru-RU" dirty="0" smtClean="0">
                          <a:solidFill>
                            <a:schemeClr val="tx1"/>
                          </a:solidFill>
                        </a:rPr>
                        <a:t>11</a:t>
                      </a:r>
                      <a:endParaRPr lang="ru-RU" dirty="0">
                        <a:solidFill>
                          <a:schemeClr val="tx1"/>
                        </a:solidFill>
                      </a:endParaRPr>
                    </a:p>
                  </a:txBody>
                  <a:tcPr/>
                </a:tc>
                <a:tc>
                  <a:txBody>
                    <a:bodyPr/>
                    <a:lstStyle/>
                    <a:p>
                      <a:r>
                        <a:rPr lang="ru-RU" dirty="0" smtClean="0">
                          <a:solidFill>
                            <a:schemeClr val="tx1"/>
                          </a:solidFill>
                        </a:rPr>
                        <a:t>Талипова </a:t>
                      </a:r>
                      <a:r>
                        <a:rPr lang="ru-RU" dirty="0" err="1" smtClean="0">
                          <a:solidFill>
                            <a:schemeClr val="tx1"/>
                          </a:solidFill>
                        </a:rPr>
                        <a:t>Даткайым</a:t>
                      </a:r>
                      <a:endParaRPr lang="ru-RU" dirty="0">
                        <a:solidFill>
                          <a:schemeClr val="tx1"/>
                        </a:solidFill>
                      </a:endParaRPr>
                    </a:p>
                  </a:txBody>
                  <a:tcPr/>
                </a:tc>
                <a:tc>
                  <a:txBody>
                    <a:bodyPr/>
                    <a:lstStyle/>
                    <a:p>
                      <a:r>
                        <a:rPr lang="ru-RU" dirty="0" smtClean="0">
                          <a:solidFill>
                            <a:schemeClr val="tx1"/>
                          </a:solidFill>
                        </a:rPr>
                        <a:t>ЛД5-2-21</a:t>
                      </a:r>
                      <a:endParaRPr lang="ru-RU" dirty="0">
                        <a:solidFill>
                          <a:schemeClr val="tx1"/>
                        </a:solidFill>
                      </a:endParaRPr>
                    </a:p>
                  </a:txBody>
                  <a:tcPr/>
                </a:tc>
                <a:extLst>
                  <a:ext uri="{0D108BD9-81ED-4DB2-BD59-A6C34878D82A}">
                    <a16:rowId xmlns:a16="http://schemas.microsoft.com/office/drawing/2014/main" val="2379805609"/>
                  </a:ext>
                </a:extLst>
              </a:tr>
              <a:tr h="370840">
                <a:tc>
                  <a:txBody>
                    <a:bodyPr/>
                    <a:lstStyle/>
                    <a:p>
                      <a:r>
                        <a:rPr lang="ru-RU" dirty="0" smtClean="0">
                          <a:solidFill>
                            <a:schemeClr val="tx1"/>
                          </a:solidFill>
                        </a:rPr>
                        <a:t>12</a:t>
                      </a:r>
                      <a:endParaRPr lang="ru-RU" dirty="0">
                        <a:solidFill>
                          <a:schemeClr val="tx1"/>
                        </a:solidFill>
                      </a:endParaRPr>
                    </a:p>
                  </a:txBody>
                  <a:tcPr/>
                </a:tc>
                <a:tc>
                  <a:txBody>
                    <a:bodyPr/>
                    <a:lstStyle/>
                    <a:p>
                      <a:r>
                        <a:rPr lang="ru-RU" dirty="0" err="1" smtClean="0">
                          <a:solidFill>
                            <a:schemeClr val="tx1"/>
                          </a:solidFill>
                        </a:rPr>
                        <a:t>Ботобекова</a:t>
                      </a:r>
                      <a:r>
                        <a:rPr lang="ru-RU" dirty="0" smtClean="0">
                          <a:solidFill>
                            <a:schemeClr val="tx1"/>
                          </a:solidFill>
                        </a:rPr>
                        <a:t> </a:t>
                      </a:r>
                      <a:r>
                        <a:rPr lang="ru-RU" dirty="0" err="1" smtClean="0">
                          <a:solidFill>
                            <a:schemeClr val="tx1"/>
                          </a:solidFill>
                        </a:rPr>
                        <a:t>Нурила</a:t>
                      </a:r>
                      <a:endParaRPr lang="ru-RU" dirty="0">
                        <a:solidFill>
                          <a:schemeClr val="tx1"/>
                        </a:solidFill>
                      </a:endParaRPr>
                    </a:p>
                  </a:txBody>
                  <a:tcPr/>
                </a:tc>
                <a:tc>
                  <a:txBody>
                    <a:bodyPr/>
                    <a:lstStyle/>
                    <a:p>
                      <a:r>
                        <a:rPr lang="ru-RU" dirty="0" smtClean="0">
                          <a:solidFill>
                            <a:schemeClr val="tx1"/>
                          </a:solidFill>
                        </a:rPr>
                        <a:t>ЛД6-1-21</a:t>
                      </a:r>
                      <a:endParaRPr lang="ru-RU" dirty="0">
                        <a:solidFill>
                          <a:schemeClr val="tx1"/>
                        </a:solidFill>
                      </a:endParaRPr>
                    </a:p>
                  </a:txBody>
                  <a:tcPr/>
                </a:tc>
                <a:extLst>
                  <a:ext uri="{0D108BD9-81ED-4DB2-BD59-A6C34878D82A}">
                    <a16:rowId xmlns:a16="http://schemas.microsoft.com/office/drawing/2014/main" val="2007720644"/>
                  </a:ext>
                </a:extLst>
              </a:tr>
              <a:tr h="370840">
                <a:tc>
                  <a:txBody>
                    <a:bodyPr/>
                    <a:lstStyle/>
                    <a:p>
                      <a:r>
                        <a:rPr lang="ru-RU" dirty="0" smtClean="0">
                          <a:solidFill>
                            <a:schemeClr val="tx1"/>
                          </a:solidFill>
                        </a:rPr>
                        <a:t>13</a:t>
                      </a:r>
                      <a:endParaRPr lang="ru-RU" dirty="0">
                        <a:solidFill>
                          <a:schemeClr val="tx1"/>
                        </a:solidFill>
                      </a:endParaRPr>
                    </a:p>
                  </a:txBody>
                  <a:tcPr/>
                </a:tc>
                <a:tc>
                  <a:txBody>
                    <a:bodyPr/>
                    <a:lstStyle/>
                    <a:p>
                      <a:r>
                        <a:rPr lang="en-US" dirty="0" err="1" smtClean="0">
                          <a:solidFill>
                            <a:schemeClr val="tx1"/>
                          </a:solidFill>
                        </a:rPr>
                        <a:t>Divya</a:t>
                      </a:r>
                      <a:r>
                        <a:rPr lang="en-US" dirty="0" smtClean="0">
                          <a:solidFill>
                            <a:schemeClr val="tx1"/>
                          </a:solidFill>
                        </a:rPr>
                        <a:t> </a:t>
                      </a:r>
                      <a:r>
                        <a:rPr lang="en-US" dirty="0" err="1" smtClean="0">
                          <a:solidFill>
                            <a:schemeClr val="tx1"/>
                          </a:solidFill>
                        </a:rPr>
                        <a:t>Chaurasia</a:t>
                      </a:r>
                      <a:endParaRPr lang="ru-RU" dirty="0">
                        <a:solidFill>
                          <a:schemeClr val="tx1"/>
                        </a:solidFill>
                      </a:endParaRPr>
                    </a:p>
                  </a:txBody>
                  <a:tcPr/>
                </a:tc>
                <a:tc>
                  <a:txBody>
                    <a:bodyPr/>
                    <a:lstStyle/>
                    <a:p>
                      <a:r>
                        <a:rPr lang="ru-RU" dirty="0" smtClean="0">
                          <a:solidFill>
                            <a:schemeClr val="tx1"/>
                          </a:solidFill>
                        </a:rPr>
                        <a:t>ЛД5-1-20, ЛД5-1-21, ЛД5-3-21</a:t>
                      </a:r>
                      <a:endParaRPr lang="ru-RU" dirty="0">
                        <a:solidFill>
                          <a:schemeClr val="tx1"/>
                        </a:solidFill>
                      </a:endParaRPr>
                    </a:p>
                  </a:txBody>
                  <a:tcPr/>
                </a:tc>
                <a:extLst>
                  <a:ext uri="{0D108BD9-81ED-4DB2-BD59-A6C34878D82A}">
                    <a16:rowId xmlns:a16="http://schemas.microsoft.com/office/drawing/2014/main" val="3912362323"/>
                  </a:ext>
                </a:extLst>
              </a:tr>
            </a:tbl>
          </a:graphicData>
        </a:graphic>
      </p:graphicFrame>
    </p:spTree>
    <p:extLst>
      <p:ext uri="{BB962C8B-B14F-4D97-AF65-F5344CB8AC3E}">
        <p14:creationId xmlns:p14="http://schemas.microsoft.com/office/powerpoint/2010/main" val="106389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3300" y="369116"/>
            <a:ext cx="9751312" cy="1241570"/>
          </a:xfrm>
        </p:spPr>
        <p:txBody>
          <a:bodyPr>
            <a:normAutofit fontScale="90000"/>
          </a:bodyPr>
          <a:lstStyle/>
          <a:p>
            <a:pPr algn="ctr"/>
            <a:r>
              <a:rPr lang="ru-RU" sz="2000" b="1" dirty="0" err="1" smtClean="0">
                <a:solidFill>
                  <a:schemeClr val="tx1"/>
                </a:solidFill>
                <a:latin typeface="Times New Roman" panose="02020603050405020304" pitchFamily="18" charset="0"/>
                <a:cs typeface="Times New Roman" panose="02020603050405020304" pitchFamily="18" charset="0"/>
              </a:rPr>
              <a:t>ОММУнун</a:t>
            </a:r>
            <a:r>
              <a:rPr lang="ru-RU" sz="2000" b="1" dirty="0" smtClean="0">
                <a:solidFill>
                  <a:schemeClr val="tx1"/>
                </a:solidFill>
                <a:latin typeface="Times New Roman" panose="02020603050405020304" pitchFamily="18" charset="0"/>
                <a:cs typeface="Times New Roman" panose="02020603050405020304" pitchFamily="18" charset="0"/>
              </a:rPr>
              <a:t>  деканы </a:t>
            </a:r>
            <a:r>
              <a:rPr lang="ru-RU" sz="2000" b="1" dirty="0" err="1" smtClean="0">
                <a:solidFill>
                  <a:schemeClr val="tx1"/>
                </a:solidFill>
                <a:latin typeface="Times New Roman" panose="02020603050405020304" pitchFamily="18" charset="0"/>
                <a:cs typeface="Times New Roman" panose="02020603050405020304" pitchFamily="18" charset="0"/>
              </a:rPr>
              <a:t>Н.К.Курманалиевдин</a:t>
            </a:r>
            <a:r>
              <a:rPr lang="ru-RU" sz="2000" b="1" dirty="0" smtClean="0">
                <a:solidFill>
                  <a:schemeClr val="tx1"/>
                </a:solidFill>
                <a:latin typeface="Times New Roman" panose="02020603050405020304" pitchFamily="18" charset="0"/>
                <a:cs typeface="Times New Roman" panose="02020603050405020304" pitchFamily="18" charset="0"/>
              </a:rPr>
              <a:t>, практика </a:t>
            </a:r>
            <a:r>
              <a:rPr lang="ru-RU" sz="2000" b="1" dirty="0" err="1" smtClean="0">
                <a:solidFill>
                  <a:schemeClr val="tx1"/>
                </a:solidFill>
                <a:latin typeface="Times New Roman" panose="02020603050405020304" pitchFamily="18" charset="0"/>
                <a:cs typeface="Times New Roman" panose="02020603050405020304" pitchFamily="18" charset="0"/>
              </a:rPr>
              <a:t>жетекчиси</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Б.Муратовдун</a:t>
            </a:r>
            <a:r>
              <a:rPr lang="ru-RU" sz="2000" b="1" dirty="0" smtClean="0">
                <a:solidFill>
                  <a:schemeClr val="tx1"/>
                </a:solidFill>
                <a:latin typeface="Times New Roman" panose="02020603050405020304" pitchFamily="18" charset="0"/>
                <a:cs typeface="Times New Roman" panose="02020603050405020304" pitchFamily="18" charset="0"/>
              </a:rPr>
              <a:t>, кафедра </a:t>
            </a:r>
            <a:r>
              <a:rPr lang="ru-RU" sz="2000" b="1" dirty="0" err="1" smtClean="0">
                <a:solidFill>
                  <a:schemeClr val="tx1"/>
                </a:solidFill>
                <a:latin typeface="Times New Roman" panose="02020603050405020304" pitchFamily="18" charset="0"/>
                <a:cs typeface="Times New Roman" panose="02020603050405020304" pitchFamily="18" charset="0"/>
              </a:rPr>
              <a:t>башчылары</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Н.Нурланова</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жана</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Э.Нышанкулованын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тарбия</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иштери</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боюнча</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декандын</a:t>
            </a:r>
            <a:r>
              <a:rPr lang="ru-RU" sz="2000" b="1" dirty="0" smtClean="0">
                <a:solidFill>
                  <a:schemeClr val="tx1"/>
                </a:solidFill>
                <a:latin typeface="Times New Roman" panose="02020603050405020304" pitchFamily="18" charset="0"/>
                <a:cs typeface="Times New Roman" panose="02020603050405020304" pitchFamily="18" charset="0"/>
              </a:rPr>
              <a:t> орун </a:t>
            </a:r>
            <a:r>
              <a:rPr lang="ru-RU" sz="2000" b="1" dirty="0" err="1" smtClean="0">
                <a:solidFill>
                  <a:schemeClr val="tx1"/>
                </a:solidFill>
                <a:latin typeface="Times New Roman" panose="02020603050405020304" pitchFamily="18" charset="0"/>
                <a:cs typeface="Times New Roman" panose="02020603050405020304" pitchFamily="18" charset="0"/>
              </a:rPr>
              <a:t>басары</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Г.Садыкованын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жатаканадагы</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студенттер</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менен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жолугушуусу</a:t>
            </a:r>
            <a:endParaRPr lang="ru-RU" sz="2000" b="1"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10019" y="1795246"/>
            <a:ext cx="5168596" cy="4446164"/>
          </a:xfrm>
        </p:spPr>
      </p:pic>
      <p:pic>
        <p:nvPicPr>
          <p:cNvPr id="3" name="Объект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02451" y="1795245"/>
            <a:ext cx="4602162" cy="4446164"/>
          </a:xfrm>
        </p:spPr>
      </p:pic>
    </p:spTree>
    <p:extLst>
      <p:ext uri="{BB962C8B-B14F-4D97-AF65-F5344CB8AC3E}">
        <p14:creationId xmlns:p14="http://schemas.microsoft.com/office/powerpoint/2010/main" val="235166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1079" y="624110"/>
            <a:ext cx="9583533" cy="1187912"/>
          </a:xfrm>
        </p:spPr>
        <p:txBody>
          <a:bodyPr>
            <a:noAutofit/>
          </a:bodyPr>
          <a:lstStyle/>
          <a:p>
            <a:pPr algn="ctr"/>
            <a:r>
              <a:rPr lang="ru-RU" sz="1800" b="1" dirty="0" err="1">
                <a:solidFill>
                  <a:schemeClr val="tx1"/>
                </a:solidFill>
                <a:latin typeface="Times New Roman" panose="02020603050405020304" pitchFamily="18" charset="0"/>
                <a:cs typeface="Times New Roman" panose="02020603050405020304" pitchFamily="18" charset="0"/>
              </a:rPr>
              <a:t>ОММУнун</a:t>
            </a:r>
            <a:r>
              <a:rPr lang="ru-RU" sz="1800" b="1" dirty="0">
                <a:solidFill>
                  <a:schemeClr val="tx1"/>
                </a:solidFill>
                <a:latin typeface="Times New Roman" panose="02020603050405020304" pitchFamily="18" charset="0"/>
                <a:cs typeface="Times New Roman" panose="02020603050405020304" pitchFamily="18" charset="0"/>
              </a:rPr>
              <a:t>  деканы </a:t>
            </a:r>
            <a:r>
              <a:rPr lang="ru-RU" sz="1800" b="1" dirty="0" err="1">
                <a:solidFill>
                  <a:schemeClr val="tx1"/>
                </a:solidFill>
                <a:latin typeface="Times New Roman" panose="02020603050405020304" pitchFamily="18" charset="0"/>
                <a:cs typeface="Times New Roman" panose="02020603050405020304" pitchFamily="18" charset="0"/>
              </a:rPr>
              <a:t>Н.К.Курманалиевдин</a:t>
            </a:r>
            <a:r>
              <a:rPr lang="ru-RU" sz="1800" b="1" dirty="0">
                <a:solidFill>
                  <a:schemeClr val="tx1"/>
                </a:solidFill>
                <a:latin typeface="Times New Roman" panose="02020603050405020304" pitchFamily="18" charset="0"/>
                <a:cs typeface="Times New Roman" panose="02020603050405020304" pitchFamily="18" charset="0"/>
              </a:rPr>
              <a:t>, практика </a:t>
            </a:r>
            <a:r>
              <a:rPr lang="ru-RU" sz="1800" b="1" dirty="0" err="1">
                <a:solidFill>
                  <a:schemeClr val="tx1"/>
                </a:solidFill>
                <a:latin typeface="Times New Roman" panose="02020603050405020304" pitchFamily="18" charset="0"/>
                <a:cs typeface="Times New Roman" panose="02020603050405020304" pitchFamily="18" charset="0"/>
              </a:rPr>
              <a:t>жетекчиси</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Б.Муратовдун</a:t>
            </a:r>
            <a:r>
              <a:rPr lang="ru-RU" sz="1800" b="1" dirty="0">
                <a:solidFill>
                  <a:schemeClr val="tx1"/>
                </a:solidFill>
                <a:latin typeface="Times New Roman" panose="02020603050405020304" pitchFamily="18" charset="0"/>
                <a:cs typeface="Times New Roman" panose="02020603050405020304" pitchFamily="18" charset="0"/>
              </a:rPr>
              <a:t>, кафедра </a:t>
            </a:r>
            <a:r>
              <a:rPr lang="ru-RU" sz="1800" b="1" dirty="0" err="1">
                <a:solidFill>
                  <a:schemeClr val="tx1"/>
                </a:solidFill>
                <a:latin typeface="Times New Roman" panose="02020603050405020304" pitchFamily="18" charset="0"/>
                <a:cs typeface="Times New Roman" panose="02020603050405020304" pitchFamily="18" charset="0"/>
              </a:rPr>
              <a:t>башчылары</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Н.Нурланова</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жана</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Э.Нышанкулованын</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тарбия</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иштери</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боюнча</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декандын</a:t>
            </a:r>
            <a:r>
              <a:rPr lang="ru-RU" sz="1800" b="1" dirty="0">
                <a:solidFill>
                  <a:schemeClr val="tx1"/>
                </a:solidFill>
                <a:latin typeface="Times New Roman" panose="02020603050405020304" pitchFamily="18" charset="0"/>
                <a:cs typeface="Times New Roman" panose="02020603050405020304" pitchFamily="18" charset="0"/>
              </a:rPr>
              <a:t> орун </a:t>
            </a:r>
            <a:r>
              <a:rPr lang="ru-RU" sz="1800" b="1" dirty="0" err="1">
                <a:solidFill>
                  <a:schemeClr val="tx1"/>
                </a:solidFill>
                <a:latin typeface="Times New Roman" panose="02020603050405020304" pitchFamily="18" charset="0"/>
                <a:cs typeface="Times New Roman" panose="02020603050405020304" pitchFamily="18" charset="0"/>
              </a:rPr>
              <a:t>басары</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Г.Садыкованын</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жатаканадагы</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студенттер</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менен</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smtClean="0">
                <a:solidFill>
                  <a:schemeClr val="tx1"/>
                </a:solidFill>
                <a:latin typeface="Times New Roman" panose="02020603050405020304" pitchFamily="18" charset="0"/>
                <a:cs typeface="Times New Roman" panose="02020603050405020304" pitchFamily="18" charset="0"/>
              </a:rPr>
              <a:t>жолугушуусунун</a:t>
            </a:r>
            <a:r>
              <a:rPr lang="ru-RU" sz="1800" b="1" dirty="0" smtClean="0">
                <a:solidFill>
                  <a:schemeClr val="tx1"/>
                </a:solidFill>
                <a:latin typeface="Times New Roman" panose="02020603050405020304" pitchFamily="18" charset="0"/>
                <a:cs typeface="Times New Roman" panose="02020603050405020304" pitchFamily="18" charset="0"/>
              </a:rPr>
              <a:t> протоколу</a:t>
            </a:r>
            <a:endParaRPr lang="ru-RU" sz="1800" dirty="0"/>
          </a:p>
        </p:txBody>
      </p:sp>
      <p:sp>
        <p:nvSpPr>
          <p:cNvPr id="3" name="Объект 2"/>
          <p:cNvSpPr>
            <a:spLocks noGrp="1"/>
          </p:cNvSpPr>
          <p:nvPr>
            <p:ph idx="1"/>
          </p:nvPr>
        </p:nvSpPr>
        <p:spPr>
          <a:xfrm>
            <a:off x="1166070" y="1879134"/>
            <a:ext cx="10338542" cy="4672668"/>
          </a:xfrm>
        </p:spPr>
        <p:txBody>
          <a:bodyPr>
            <a:normAutofit fontScale="85000" lnSpcReduction="20000"/>
          </a:bodyPr>
          <a:lstStyle/>
          <a:p>
            <a:pPr marL="0" indent="0">
              <a:buNone/>
            </a:pPr>
            <a:r>
              <a:rPr lang="ru-RU" dirty="0" err="1" smtClean="0">
                <a:solidFill>
                  <a:schemeClr val="tx1"/>
                </a:solidFill>
                <a:latin typeface="Times New Roman" panose="02020603050405020304" pitchFamily="18" charset="0"/>
                <a:cs typeface="Times New Roman" panose="02020603050405020304" pitchFamily="18" charset="0"/>
              </a:rPr>
              <a:t>Ошский</a:t>
            </a:r>
            <a:r>
              <a:rPr lang="ru-RU" dirty="0" smtClean="0">
                <a:solidFill>
                  <a:schemeClr val="tx1"/>
                </a:solidFill>
                <a:latin typeface="Times New Roman" panose="02020603050405020304" pitchFamily="18" charset="0"/>
                <a:cs typeface="Times New Roman" panose="02020603050405020304" pitchFamily="18" charset="0"/>
              </a:rPr>
              <a:t> международный медицинский университет ПРОТОКОЛ №__ профилактической встречи с иностранными студентами </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Дата: "05" апреля 2025 г </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Время: 13:00 </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Место: </a:t>
            </a:r>
            <a:r>
              <a:rPr lang="ru-RU" dirty="0" err="1" smtClean="0">
                <a:solidFill>
                  <a:schemeClr val="tx1"/>
                </a:solidFill>
                <a:latin typeface="Times New Roman" panose="02020603050405020304" pitchFamily="18" charset="0"/>
                <a:cs typeface="Times New Roman" panose="02020603050405020304" pitchFamily="18" charset="0"/>
              </a:rPr>
              <a:t>Ошский</a:t>
            </a:r>
            <a:r>
              <a:rPr lang="ru-RU" dirty="0" smtClean="0">
                <a:solidFill>
                  <a:schemeClr val="tx1"/>
                </a:solidFill>
                <a:latin typeface="Times New Roman" panose="02020603050405020304" pitchFamily="18" charset="0"/>
                <a:cs typeface="Times New Roman" panose="02020603050405020304" pitchFamily="18" charset="0"/>
              </a:rPr>
              <a:t> Международный медицинский университет </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Присутствовали: - Декан </a:t>
            </a:r>
            <a:r>
              <a:rPr lang="ru-RU" dirty="0" err="1" smtClean="0">
                <a:solidFill>
                  <a:schemeClr val="tx1"/>
                </a:solidFill>
                <a:latin typeface="Times New Roman" panose="02020603050405020304" pitchFamily="18" charset="0"/>
                <a:cs typeface="Times New Roman" panose="02020603050405020304" pitchFamily="18" charset="0"/>
              </a:rPr>
              <a:t>факультета:Курманалиев</a:t>
            </a:r>
            <a:r>
              <a:rPr lang="ru-RU" dirty="0" smtClean="0">
                <a:solidFill>
                  <a:schemeClr val="tx1"/>
                </a:solidFill>
                <a:latin typeface="Times New Roman" panose="02020603050405020304" pitchFamily="18" charset="0"/>
                <a:cs typeface="Times New Roman" panose="02020603050405020304" pitchFamily="18" charset="0"/>
              </a:rPr>
              <a:t> Н.К. </a:t>
            </a:r>
          </a:p>
          <a:p>
            <a:pPr>
              <a:buFontTx/>
              <a:buChar char="-"/>
            </a:pPr>
            <a:r>
              <a:rPr lang="ru-RU" dirty="0" smtClean="0">
                <a:solidFill>
                  <a:schemeClr val="tx1"/>
                </a:solidFill>
                <a:latin typeface="Times New Roman" panose="02020603050405020304" pitchFamily="18" charset="0"/>
                <a:cs typeface="Times New Roman" panose="02020603050405020304" pitchFamily="18" charset="0"/>
              </a:rPr>
              <a:t>Заместитель декана по практике: Муратов Б.А. </a:t>
            </a:r>
          </a:p>
          <a:p>
            <a:pPr>
              <a:buFontTx/>
              <a:buChar char="-"/>
            </a:pPr>
            <a:r>
              <a:rPr lang="ru-RU" dirty="0" smtClean="0">
                <a:solidFill>
                  <a:schemeClr val="tx1"/>
                </a:solidFill>
                <a:latin typeface="Times New Roman" panose="02020603050405020304" pitchFamily="18" charset="0"/>
                <a:cs typeface="Times New Roman" panose="02020603050405020304" pitchFamily="18" charset="0"/>
              </a:rPr>
              <a:t>Старший куратор: Садыкова Г.Ж. </a:t>
            </a:r>
          </a:p>
          <a:p>
            <a:pPr>
              <a:buFontTx/>
              <a:buChar char="-"/>
            </a:pPr>
            <a:r>
              <a:rPr lang="ru-RU" dirty="0" err="1" smtClean="0">
                <a:solidFill>
                  <a:schemeClr val="tx1"/>
                </a:solidFill>
                <a:latin typeface="Times New Roman" panose="02020603050405020304" pitchFamily="18" charset="0"/>
                <a:cs typeface="Times New Roman" panose="02020603050405020304" pitchFamily="18" charset="0"/>
              </a:rPr>
              <a:t>Зав.кафедры</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Нурланова</a:t>
            </a:r>
            <a:r>
              <a:rPr lang="ru-RU" dirty="0" smtClean="0">
                <a:solidFill>
                  <a:schemeClr val="tx1"/>
                </a:solidFill>
                <a:latin typeface="Times New Roman" panose="02020603050405020304" pitchFamily="18" charset="0"/>
                <a:cs typeface="Times New Roman" panose="02020603050405020304" pitchFamily="18" charset="0"/>
              </a:rPr>
              <a:t> Н.Н., </a:t>
            </a:r>
            <a:r>
              <a:rPr lang="ru-RU" dirty="0" err="1" smtClean="0">
                <a:solidFill>
                  <a:schemeClr val="tx1"/>
                </a:solidFill>
                <a:latin typeface="Times New Roman" panose="02020603050405020304" pitchFamily="18" charset="0"/>
                <a:cs typeface="Times New Roman" panose="02020603050405020304" pitchFamily="18" charset="0"/>
              </a:rPr>
              <a:t>Нишанкулова</a:t>
            </a:r>
            <a:r>
              <a:rPr lang="ru-RU" dirty="0" smtClean="0">
                <a:solidFill>
                  <a:schemeClr val="tx1"/>
                </a:solidFill>
                <a:latin typeface="Times New Roman" panose="02020603050405020304" pitchFamily="18" charset="0"/>
                <a:cs typeface="Times New Roman" panose="02020603050405020304" pitchFamily="18" charset="0"/>
              </a:rPr>
              <a:t> Э.Д. </a:t>
            </a:r>
          </a:p>
          <a:p>
            <a:pPr marL="0" indent="0">
              <a:buNone/>
            </a:pPr>
            <a:r>
              <a:rPr lang="ru-RU" dirty="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Студенты из Индии и Пакистана. Информационное сообщение: В связи с военным конфликтом между Индией и Пакистаном, была проведена профилактическая встреча. Были разъяснены меры, предпринимаемые университетом для обеспечения безопасности студентов, а также напомнены основные положения правил поведения в общежитиях и на территории кампуса. Рекомендовано иностранным студентам воздержаться от посещения увеселительных заведений в вечернее и ночное время. Сообщать о любых инцидентах, могущих послужить предпосылкой к межнациональному конфликту, а в случае правонарушений и преступлений - информировать в правоохранительные органы. Присутствующие сотрудники университета поблагодарили студентов за участие в встрече и призвали к взаимопониманию, уважению и соблюдению установленных правил. </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Декан: </a:t>
            </a:r>
            <a:r>
              <a:rPr lang="ru-RU" dirty="0" err="1" smtClean="0">
                <a:solidFill>
                  <a:schemeClr val="tx1"/>
                </a:solidFill>
                <a:latin typeface="Times New Roman" panose="02020603050405020304" pitchFamily="18" charset="0"/>
                <a:cs typeface="Times New Roman" panose="02020603050405020304" pitchFamily="18" charset="0"/>
              </a:rPr>
              <a:t>Курманалиев</a:t>
            </a:r>
            <a:r>
              <a:rPr lang="ru-RU" dirty="0" smtClean="0">
                <a:solidFill>
                  <a:schemeClr val="tx1"/>
                </a:solidFill>
                <a:latin typeface="Times New Roman" panose="02020603050405020304" pitchFamily="18" charset="0"/>
                <a:cs typeface="Times New Roman" panose="02020603050405020304" pitchFamily="18" charset="0"/>
              </a:rPr>
              <a:t> Н.К. "05" апреля 2025 г</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329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solidFill>
                  <a:schemeClr val="tx1"/>
                </a:solidFill>
                <a:latin typeface="Times New Roman" panose="02020603050405020304" pitchFamily="18" charset="0"/>
                <a:cs typeface="Times New Roman" panose="02020603050405020304" pitchFamily="18" charset="0"/>
              </a:rPr>
              <a:t>Ош </a:t>
            </a:r>
            <a:r>
              <a:rPr lang="ru-RU" sz="2400" dirty="0" err="1">
                <a:solidFill>
                  <a:schemeClr val="tx1"/>
                </a:solidFill>
                <a:latin typeface="Times New Roman" panose="02020603050405020304" pitchFamily="18" charset="0"/>
                <a:cs typeface="Times New Roman" panose="02020603050405020304" pitchFamily="18" charset="0"/>
              </a:rPr>
              <a:t>ШИИБдин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Сулайман-Тоо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МБнын</a:t>
            </a:r>
            <a:r>
              <a:rPr lang="ru-RU" sz="2400" dirty="0">
                <a:solidFill>
                  <a:schemeClr val="tx1"/>
                </a:solidFill>
                <a:latin typeface="Times New Roman" panose="02020603050405020304" pitchFamily="18" charset="0"/>
                <a:cs typeface="Times New Roman" panose="02020603050405020304" pitchFamily="18" charset="0"/>
              </a:rPr>
              <a:t> МАЫӨ </a:t>
            </a:r>
            <a:r>
              <a:rPr lang="ru-RU" sz="2400" dirty="0" err="1">
                <a:solidFill>
                  <a:schemeClr val="tx1"/>
                </a:solidFill>
                <a:latin typeface="Times New Roman" panose="02020603050405020304" pitchFamily="18" charset="0"/>
                <a:cs typeface="Times New Roman" panose="02020603050405020304" pitchFamily="18" charset="0"/>
              </a:rPr>
              <a:t>милициянын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улук</a:t>
            </a:r>
            <a:r>
              <a:rPr lang="ru-RU" sz="2400" dirty="0">
                <a:solidFill>
                  <a:schemeClr val="tx1"/>
                </a:solidFill>
                <a:latin typeface="Times New Roman" panose="02020603050405020304" pitchFamily="18" charset="0"/>
                <a:cs typeface="Times New Roman" panose="02020603050405020304" pitchFamily="18" charset="0"/>
              </a:rPr>
              <a:t> лейтенанты </a:t>
            </a:r>
            <a:r>
              <a:rPr lang="ru-RU" sz="2400" dirty="0" err="1">
                <a:solidFill>
                  <a:schemeClr val="tx1"/>
                </a:solidFill>
                <a:latin typeface="Times New Roman" panose="02020603050405020304" pitchFamily="18" charset="0"/>
                <a:cs typeface="Times New Roman" panose="02020603050405020304" pitchFamily="18" charset="0"/>
              </a:rPr>
              <a:t>Жээнбеков</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Эрландын</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ОММУда</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билим</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алып</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жатынкан</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алыскы</a:t>
            </a:r>
            <a:r>
              <a:rPr lang="ru-RU" sz="2400" dirty="0" smtClean="0">
                <a:solidFill>
                  <a:schemeClr val="tx1"/>
                </a:solidFill>
                <a:latin typeface="Times New Roman" panose="02020603050405020304" pitchFamily="18" charset="0"/>
                <a:cs typeface="Times New Roman" panose="02020603050405020304" pitchFamily="18" charset="0"/>
              </a:rPr>
              <a:t> чет </a:t>
            </a:r>
            <a:r>
              <a:rPr lang="ru-RU" sz="2400" dirty="0" err="1" smtClean="0">
                <a:solidFill>
                  <a:schemeClr val="tx1"/>
                </a:solidFill>
                <a:latin typeface="Times New Roman" panose="02020603050405020304" pitchFamily="18" charset="0"/>
                <a:cs typeface="Times New Roman" panose="02020603050405020304" pitchFamily="18" charset="0"/>
              </a:rPr>
              <a:t>олколук</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студенттер</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менен</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болгон</a:t>
            </a:r>
            <a:r>
              <a:rPr lang="ru-RU" sz="2400" dirty="0" smtClean="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45578" y="2405261"/>
            <a:ext cx="5031705" cy="3861315"/>
          </a:xfrm>
        </p:spPr>
      </p:pic>
      <p:pic>
        <p:nvPicPr>
          <p:cNvPr id="8" name="Объект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1375" y="2397324"/>
            <a:ext cx="4313238" cy="3869252"/>
          </a:xfrm>
        </p:spPr>
      </p:pic>
    </p:spTree>
    <p:extLst>
      <p:ext uri="{BB962C8B-B14F-4D97-AF65-F5344CB8AC3E}">
        <p14:creationId xmlns:p14="http://schemas.microsoft.com/office/powerpoint/2010/main" val="3732953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31866" y="123455"/>
            <a:ext cx="4313237" cy="3234927"/>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9705" y="123455"/>
            <a:ext cx="4313238" cy="3234928"/>
          </a:xfrm>
        </p:spPr>
      </p:pic>
      <p:pic>
        <p:nvPicPr>
          <p:cNvPr id="7" name="Объект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866" y="3497239"/>
            <a:ext cx="4313237" cy="3234927"/>
          </a:xfrm>
          <a:prstGeom prst="rect">
            <a:avLst/>
          </a:prstGeom>
        </p:spPr>
      </p:pic>
      <p:pic>
        <p:nvPicPr>
          <p:cNvPr id="8" name="Объект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9705" y="3497238"/>
            <a:ext cx="4313238" cy="3234928"/>
          </a:xfrm>
          <a:prstGeom prst="rect">
            <a:avLst/>
          </a:prstGeom>
        </p:spPr>
      </p:pic>
    </p:spTree>
    <p:extLst>
      <p:ext uri="{BB962C8B-B14F-4D97-AF65-F5344CB8AC3E}">
        <p14:creationId xmlns:p14="http://schemas.microsoft.com/office/powerpoint/2010/main" val="247496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78467" y="838899"/>
            <a:ext cx="5123984" cy="4801289"/>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91374" y="838899"/>
            <a:ext cx="4695825" cy="4793353"/>
          </a:xfrm>
        </p:spPr>
      </p:pic>
    </p:spTree>
    <p:extLst>
      <p:ext uri="{BB962C8B-B14F-4D97-AF65-F5344CB8AC3E}">
        <p14:creationId xmlns:p14="http://schemas.microsoft.com/office/powerpoint/2010/main" val="2485359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8407" y="293615"/>
            <a:ext cx="9986205" cy="1611385"/>
          </a:xfrm>
        </p:spPr>
        <p:txBody>
          <a:bodyPr>
            <a:normAutofit fontScale="90000"/>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Пакистан </a:t>
            </a:r>
            <a:r>
              <a:rPr lang="ru-RU" sz="2000" b="1" dirty="0" err="1" smtClean="0">
                <a:solidFill>
                  <a:schemeClr val="tx1"/>
                </a:solidFill>
                <a:latin typeface="Times New Roman" panose="02020603050405020304" pitchFamily="18" charset="0"/>
                <a:cs typeface="Times New Roman" panose="02020603050405020304" pitchFamily="18" charset="0"/>
              </a:rPr>
              <a:t>жана</a:t>
            </a:r>
            <a:r>
              <a:rPr lang="ru-RU" sz="2000" b="1" dirty="0" smtClean="0">
                <a:solidFill>
                  <a:schemeClr val="tx1"/>
                </a:solidFill>
                <a:latin typeface="Times New Roman" panose="02020603050405020304" pitchFamily="18" charset="0"/>
                <a:cs typeface="Times New Roman" panose="02020603050405020304" pitchFamily="18" charset="0"/>
              </a:rPr>
              <a:t> Индия </a:t>
            </a:r>
            <a:r>
              <a:rPr lang="ru-RU" sz="2000" b="1" dirty="0" err="1" smtClean="0">
                <a:solidFill>
                  <a:schemeClr val="tx1"/>
                </a:solidFill>
                <a:latin typeface="Times New Roman" panose="02020603050405020304" pitchFamily="18" charset="0"/>
                <a:cs typeface="Times New Roman" panose="02020603050405020304" pitchFamily="18" charset="0"/>
              </a:rPr>
              <a:t>мамлекеттеринен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келген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Кыргыз</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Республикасынын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медициналык</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билим</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берүү</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уюмдарында</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окуган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студенттердин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коопсуздугун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камсыз</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кылуу</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боюнча</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чаралар</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тууралуу</a:t>
            </a:r>
            <a:r>
              <a:rPr lang="ru-RU" sz="2000" b="1" dirty="0" smtClean="0">
                <a:solidFill>
                  <a:schemeClr val="tx1"/>
                </a:solidFill>
                <a:latin typeface="Times New Roman" panose="02020603050405020304" pitchFamily="18" charset="0"/>
                <a:cs typeface="Times New Roman" panose="02020603050405020304" pitchFamily="18" charset="0"/>
              </a:rPr>
              <a:t> Пакистан </a:t>
            </a:r>
            <a:r>
              <a:rPr lang="ru-RU" sz="2000" b="1" dirty="0" err="1" smtClean="0">
                <a:solidFill>
                  <a:schemeClr val="tx1"/>
                </a:solidFill>
                <a:latin typeface="Times New Roman" panose="02020603050405020304" pitchFamily="18" charset="0"/>
                <a:cs typeface="Times New Roman" panose="02020603050405020304" pitchFamily="18" charset="0"/>
              </a:rPr>
              <a:t>менен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Индиядагы</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кырдаалдын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курчушуна</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байланыштуу</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ошондой</a:t>
            </a:r>
            <a:r>
              <a:rPr lang="ru-RU" sz="2000" b="1" dirty="0" smtClean="0">
                <a:solidFill>
                  <a:schemeClr val="tx1"/>
                </a:solidFill>
                <a:latin typeface="Times New Roman" panose="02020603050405020304" pitchFamily="18" charset="0"/>
                <a:cs typeface="Times New Roman" panose="02020603050405020304" pitchFamily="18" charset="0"/>
              </a:rPr>
              <a:t> эле </a:t>
            </a:r>
            <a:r>
              <a:rPr lang="ru-RU" sz="2000" b="1" dirty="0" err="1" smtClean="0">
                <a:solidFill>
                  <a:schemeClr val="tx1"/>
                </a:solidFill>
                <a:latin typeface="Times New Roman" panose="02020603050405020304" pitchFamily="18" charset="0"/>
                <a:cs typeface="Times New Roman" panose="02020603050405020304" pitchFamily="18" charset="0"/>
              </a:rPr>
              <a:t>Кыргыз</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Республикасында</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билим</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алып</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жаткан</a:t>
            </a:r>
            <a:r>
              <a:rPr lang="ru-RU" sz="2000" b="1" dirty="0" smtClean="0">
                <a:solidFill>
                  <a:schemeClr val="tx1"/>
                </a:solidFill>
                <a:latin typeface="Times New Roman" panose="02020603050405020304" pitchFamily="18" charset="0"/>
                <a:cs typeface="Times New Roman" panose="02020603050405020304" pitchFamily="18" charset="0"/>
              </a:rPr>
              <a:t> чет </a:t>
            </a:r>
            <a:r>
              <a:rPr lang="ru-RU" sz="2000" b="1" dirty="0" err="1" smtClean="0">
                <a:solidFill>
                  <a:schemeClr val="tx1"/>
                </a:solidFill>
                <a:latin typeface="Times New Roman" panose="02020603050405020304" pitchFamily="18" charset="0"/>
                <a:cs typeface="Times New Roman" panose="02020603050405020304" pitchFamily="18" charset="0"/>
              </a:rPr>
              <a:t>элдик</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студенттердин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коопсуздугун</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камсыз</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кылуу</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максатында</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буйрук</a:t>
            </a:r>
            <a:r>
              <a:rPr lang="ru-RU" sz="2000" b="1" dirty="0" smtClean="0">
                <a:solidFill>
                  <a:schemeClr val="tx1"/>
                </a:solidFill>
                <a:latin typeface="Times New Roman" panose="02020603050405020304" pitchFamily="18" charset="0"/>
                <a:cs typeface="Times New Roman" panose="02020603050405020304" pitchFamily="18" charset="0"/>
              </a:rPr>
              <a:t> </a:t>
            </a:r>
            <a:r>
              <a:rPr lang="ru-RU" sz="2000" b="1" dirty="0" err="1" smtClean="0">
                <a:solidFill>
                  <a:schemeClr val="tx1"/>
                </a:solidFill>
                <a:latin typeface="Times New Roman" panose="02020603050405020304" pitchFamily="18" charset="0"/>
                <a:cs typeface="Times New Roman" panose="02020603050405020304" pitchFamily="18" charset="0"/>
              </a:rPr>
              <a:t>кылам</a:t>
            </a:r>
            <a:r>
              <a:rPr lang="ru-RU" sz="2000" b="1" dirty="0" smtClean="0">
                <a:solidFill>
                  <a:schemeClr val="tx1"/>
                </a:solidFill>
                <a:latin typeface="Times New Roman" panose="02020603050405020304" pitchFamily="18" charset="0"/>
                <a:cs typeface="Times New Roman" panose="02020603050405020304" pitchFamily="18" charset="0"/>
              </a:rPr>
              <a:t>: </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75793" y="1905001"/>
            <a:ext cx="10419127" cy="4680358"/>
          </a:xfrm>
        </p:spPr>
        <p:txBody>
          <a:bodyPr>
            <a:normAutofit fontScale="92500" lnSpcReduction="20000"/>
          </a:bodyPr>
          <a:lstStyle/>
          <a:p>
            <a:pPr marL="0" indent="0">
              <a:buNone/>
            </a:pPr>
            <a:r>
              <a:rPr lang="ru-RU" dirty="0" smtClean="0">
                <a:latin typeface="Times New Roman" panose="02020603050405020304" pitchFamily="18" charset="0"/>
                <a:cs typeface="Times New Roman" panose="02020603050405020304" pitchFamily="18" charset="0"/>
              </a:rPr>
              <a:t>1. Пакистан </a:t>
            </a:r>
            <a:r>
              <a:rPr lang="ru-RU" dirty="0" err="1" smtClean="0">
                <a:latin typeface="Times New Roman" panose="02020603050405020304" pitchFamily="18" charset="0"/>
                <a:cs typeface="Times New Roman" panose="02020603050405020304" pitchFamily="18" charset="0"/>
              </a:rPr>
              <a:t>жана</a:t>
            </a:r>
            <a:r>
              <a:rPr lang="ru-RU" dirty="0" smtClean="0">
                <a:latin typeface="Times New Roman" panose="02020603050405020304" pitchFamily="18" charset="0"/>
                <a:cs typeface="Times New Roman" panose="02020603050405020304" pitchFamily="18" charset="0"/>
              </a:rPr>
              <a:t> Индия </a:t>
            </a:r>
            <a:r>
              <a:rPr lang="ru-RU" dirty="0" err="1" smtClean="0">
                <a:latin typeface="Times New Roman" panose="02020603050405020304" pitchFamily="18" charset="0"/>
                <a:cs typeface="Times New Roman" panose="02020603050405020304" pitchFamily="18" charset="0"/>
              </a:rPr>
              <a:t>мамлекеттеринен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келген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студенттердин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арасында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кагылышууларды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алдын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алуу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коопсуз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чөйрөнү</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камсыз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кылуу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үчүн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Кыргыз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Республикасынын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медициналык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билим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берүү</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уюмдарынын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жетекчилерине</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Билим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берүү</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уюмдарынын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анын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ичинде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жатаканалардын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аймагында</a:t>
            </a:r>
            <a:r>
              <a:rPr lang="ru-RU" dirty="0" smtClean="0">
                <a:latin typeface="Times New Roman" panose="02020603050405020304" pitchFamily="18" charset="0"/>
                <a:cs typeface="Times New Roman" panose="02020603050405020304" pitchFamily="18" charset="0"/>
              </a:rPr>
              <a:t> Пакистан </a:t>
            </a:r>
            <a:r>
              <a:rPr lang="ru-RU" dirty="0" err="1" smtClean="0">
                <a:latin typeface="Times New Roman" panose="02020603050405020304" pitchFamily="18" charset="0"/>
                <a:cs typeface="Times New Roman" panose="02020603050405020304" pitchFamily="18" charset="0"/>
              </a:rPr>
              <a:t>жана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Индиядан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келген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студенттердин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коопсуздугун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камсыз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кылуу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боюнча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бардык</a:t>
            </a:r>
            <a:r>
              <a:rPr lang="ru-RU" dirty="0" smtClean="0">
                <a:latin typeface="Times New Roman" panose="02020603050405020304" pitchFamily="18" charset="0"/>
                <a:cs typeface="Times New Roman" panose="02020603050405020304" pitchFamily="18" charset="0"/>
              </a:rPr>
              <a:t> зарыл </a:t>
            </a:r>
            <a:r>
              <a:rPr lang="ru-RU" dirty="0" err="1" smtClean="0">
                <a:latin typeface="Times New Roman" panose="02020603050405020304" pitchFamily="18" charset="0"/>
                <a:cs typeface="Times New Roman" panose="02020603050405020304" pitchFamily="18" charset="0"/>
              </a:rPr>
              <a:t>чараларды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көрүү</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Билим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берүү</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уюмдарынын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жатаканалардын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аймагында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күнүтүнү</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кезекчилик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күзөт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уюштуруу</a:t>
            </a:r>
            <a:r>
              <a:rPr lang="ru-RU" dirty="0" smtClean="0">
                <a:latin typeface="Times New Roman" panose="02020603050405020304" pitchFamily="18" charset="0"/>
                <a:cs typeface="Times New Roman" panose="02020603050405020304" pitchFamily="18" charset="0"/>
              </a:rPr>
              <a:t>. </a:t>
            </a:r>
          </a:p>
          <a:p>
            <a:pPr marL="0" indent="0">
              <a:buNone/>
            </a:pPr>
            <a:r>
              <a:rPr lang="ru-RU" dirty="0" smtClean="0">
                <a:latin typeface="Times New Roman" panose="02020603050405020304" pitchFamily="18" charset="0"/>
                <a:cs typeface="Times New Roman" panose="02020603050405020304" pitchFamily="18" charset="0"/>
              </a:rPr>
              <a:t>2. </a:t>
            </a:r>
            <a:r>
              <a:rPr lang="ru-RU" dirty="0" err="1" smtClean="0">
                <a:latin typeface="Times New Roman" panose="02020603050405020304" pitchFamily="18" charset="0"/>
                <a:cs typeface="Times New Roman" panose="02020603050405020304" pitchFamily="18" charset="0"/>
              </a:rPr>
              <a:t>Студенттерди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маалымдоону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уюштуруу</a:t>
            </a:r>
            <a:r>
              <a:rPr lang="ru-RU" dirty="0" smtClean="0">
                <a:latin typeface="Times New Roman" panose="02020603050405020304" pitchFamily="18" charset="0"/>
                <a:cs typeface="Times New Roman" panose="02020603050405020304" pitchFamily="18" charset="0"/>
              </a:rPr>
              <a:t>: </a:t>
            </a:r>
          </a:p>
          <a:p>
            <a:pPr marL="0" indent="0">
              <a:buNone/>
            </a:pPr>
            <a:r>
              <a:rPr lang="ru-RU" dirty="0" smtClean="0">
                <a:latin typeface="Times New Roman" panose="02020603050405020304" pitchFamily="18" charset="0"/>
                <a:cs typeface="Times New Roman" panose="02020603050405020304" pitchFamily="18" charset="0"/>
              </a:rPr>
              <a:t>- Чет </a:t>
            </a:r>
            <a:r>
              <a:rPr lang="ru-RU" dirty="0" err="1" smtClean="0">
                <a:latin typeface="Times New Roman" panose="02020603050405020304" pitchFamily="18" charset="0"/>
                <a:cs typeface="Times New Roman" panose="02020603050405020304" pitchFamily="18" charset="0"/>
              </a:rPr>
              <a:t>элдик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студенттер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менен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жолугушууларды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өткөрүп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мүмкүн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болгон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коркунучтар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этияттык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чаралары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тууралуу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маалымат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берүү</a:t>
            </a:r>
            <a:r>
              <a:rPr lang="ru-RU" dirty="0" smtClean="0">
                <a:latin typeface="Times New Roman" panose="02020603050405020304" pitchFamily="18" charset="0"/>
                <a:cs typeface="Times New Roman" panose="02020603050405020304" pitchFamily="18" charset="0"/>
              </a:rPr>
              <a:t>; </a:t>
            </a:r>
          </a:p>
          <a:p>
            <a:pPr marL="0" indent="0">
              <a:buNone/>
            </a:pP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Колдоо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жардам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кызматтары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тууралуу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маалыматтын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жеткиликтүүлүгүн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камсыз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кылуу</a:t>
            </a:r>
            <a:r>
              <a:rPr lang="ru-RU" dirty="0" smtClean="0">
                <a:latin typeface="Times New Roman" panose="02020603050405020304" pitchFamily="18" charset="0"/>
                <a:cs typeface="Times New Roman" panose="02020603050405020304" pitchFamily="18" charset="0"/>
              </a:rPr>
              <a:t>.</a:t>
            </a:r>
          </a:p>
          <a:p>
            <a:pPr marL="0" indent="0">
              <a:buNone/>
            </a:pPr>
            <a:r>
              <a:rPr lang="ru-RU" dirty="0" smtClean="0">
                <a:latin typeface="Times New Roman" panose="02020603050405020304" pitchFamily="18" charset="0"/>
                <a:cs typeface="Times New Roman" panose="02020603050405020304" pitchFamily="18" charset="0"/>
              </a:rPr>
              <a:t> 3. Пакистан </a:t>
            </a:r>
            <a:r>
              <a:rPr lang="ru-RU" dirty="0" err="1" smtClean="0">
                <a:latin typeface="Times New Roman" panose="02020603050405020304" pitchFamily="18" charset="0"/>
                <a:cs typeface="Times New Roman" panose="02020603050405020304" pitchFamily="18" charset="0"/>
              </a:rPr>
              <a:t>жана</a:t>
            </a:r>
            <a:r>
              <a:rPr lang="ru-RU" dirty="0" smtClean="0">
                <a:latin typeface="Times New Roman" panose="02020603050405020304" pitchFamily="18" charset="0"/>
                <a:cs typeface="Times New Roman" panose="02020603050405020304" pitchFamily="18" charset="0"/>
              </a:rPr>
              <a:t> Индия </a:t>
            </a:r>
            <a:r>
              <a:rPr lang="ru-RU" dirty="0" err="1" smtClean="0">
                <a:latin typeface="Times New Roman" panose="02020603050405020304" pitchFamily="18" charset="0"/>
                <a:cs typeface="Times New Roman" panose="02020603050405020304" pitchFamily="18" charset="0"/>
              </a:rPr>
              <a:t>мамлекеттеринен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келген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студенттердин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катышуусунда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болушу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мүмкүн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болгон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окуяларга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көз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салуу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ыкчам</a:t>
            </a:r>
            <a:r>
              <a:rPr lang="ru-RU" dirty="0" smtClean="0">
                <a:latin typeface="Times New Roman" panose="02020603050405020304" pitchFamily="18" charset="0"/>
                <a:cs typeface="Times New Roman" panose="02020603050405020304" pitchFamily="18" charset="0"/>
              </a:rPr>
              <a:t> чара </a:t>
            </a:r>
            <a:r>
              <a:rPr lang="ru-RU" dirty="0" err="1" smtClean="0">
                <a:latin typeface="Times New Roman" panose="02020603050405020304" pitchFamily="18" charset="0"/>
                <a:cs typeface="Times New Roman" panose="02020603050405020304" pitchFamily="18" charset="0"/>
              </a:rPr>
              <a:t>көрүү</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үчүн</a:t>
            </a:r>
            <a:r>
              <a:rPr lang="ru-RU" dirty="0" smtClean="0">
                <a:latin typeface="Times New Roman" panose="02020603050405020304" pitchFamily="18" charset="0"/>
                <a:cs typeface="Times New Roman" panose="02020603050405020304" pitchFamily="18" charset="0"/>
              </a:rPr>
              <a:t> мониторинг </a:t>
            </a:r>
            <a:r>
              <a:rPr lang="ru-RU" dirty="0" err="1" smtClean="0">
                <a:latin typeface="Times New Roman" panose="02020603050405020304" pitchFamily="18" charset="0"/>
                <a:cs typeface="Times New Roman" panose="02020603050405020304" pitchFamily="18" charset="0"/>
              </a:rPr>
              <a:t>жүргүзүүчү</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жумушчу</a:t>
            </a:r>
            <a:r>
              <a:rPr lang="ru-RU" dirty="0" smtClean="0">
                <a:latin typeface="Times New Roman" panose="02020603050405020304" pitchFamily="18" charset="0"/>
                <a:cs typeface="Times New Roman" panose="02020603050405020304" pitchFamily="18" charset="0"/>
              </a:rPr>
              <a:t> топ </a:t>
            </a:r>
            <a:r>
              <a:rPr lang="ru-RU" dirty="0" err="1" smtClean="0">
                <a:latin typeface="Times New Roman" panose="02020603050405020304" pitchFamily="18" charset="0"/>
                <a:cs typeface="Times New Roman" panose="02020603050405020304" pitchFamily="18" charset="0"/>
              </a:rPr>
              <a:t>түзүү</a:t>
            </a:r>
            <a:r>
              <a:rPr lang="ru-RU" dirty="0" smtClean="0">
                <a:latin typeface="Times New Roman" panose="02020603050405020304" pitchFamily="18" charset="0"/>
                <a:cs typeface="Times New Roman" panose="02020603050405020304" pitchFamily="18" charset="0"/>
              </a:rPr>
              <a:t>:</a:t>
            </a:r>
          </a:p>
          <a:p>
            <a:pPr>
              <a:buFontTx/>
              <a:buChar char="-"/>
            </a:pPr>
            <a:r>
              <a:rPr lang="ru-RU" dirty="0" err="1" smtClean="0">
                <a:latin typeface="Times New Roman" panose="02020603050405020304" pitchFamily="18" charset="0"/>
                <a:cs typeface="Times New Roman" panose="02020603050405020304" pitchFamily="18" charset="0"/>
              </a:rPr>
              <a:t>Жумушчу</a:t>
            </a:r>
            <a:r>
              <a:rPr lang="ru-RU" dirty="0" smtClean="0">
                <a:latin typeface="Times New Roman" panose="02020603050405020304" pitchFamily="18" charset="0"/>
                <a:cs typeface="Times New Roman" panose="02020603050405020304" pitchFamily="18" charset="0"/>
              </a:rPr>
              <a:t> топтун </a:t>
            </a:r>
            <a:r>
              <a:rPr lang="ru-RU" dirty="0" err="1" smtClean="0">
                <a:latin typeface="Times New Roman" panose="02020603050405020304" pitchFamily="18" charset="0"/>
                <a:cs typeface="Times New Roman" panose="02020603050405020304" pitchFamily="18" charset="0"/>
              </a:rPr>
              <a:t>курамына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студенттик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өзүн-өзү</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башкаруу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органдарынын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билим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берүү</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уюмунун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администрациясынын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укук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коргоо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органдарынын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өкүлдөрүн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киргизүү</a:t>
            </a:r>
            <a:r>
              <a:rPr lang="ru-RU" dirty="0" smtClean="0">
                <a:latin typeface="Times New Roman" panose="02020603050405020304" pitchFamily="18" charset="0"/>
                <a:cs typeface="Times New Roman" panose="02020603050405020304" pitchFamily="18" charset="0"/>
              </a:rPr>
              <a:t>. </a:t>
            </a:r>
          </a:p>
          <a:p>
            <a:pPr>
              <a:buFontTx/>
              <a:buChar char="-"/>
            </a:pPr>
            <a:r>
              <a:rPr lang="ru-RU" dirty="0" smtClean="0">
                <a:latin typeface="Times New Roman" panose="02020603050405020304" pitchFamily="18" charset="0"/>
                <a:cs typeface="Times New Roman" panose="02020603050405020304" pitchFamily="18" charset="0"/>
              </a:rPr>
              <a:t>Чет </a:t>
            </a:r>
            <a:r>
              <a:rPr lang="ru-RU" dirty="0" err="1" smtClean="0">
                <a:latin typeface="Times New Roman" panose="02020603050405020304" pitchFamily="18" charset="0"/>
                <a:cs typeface="Times New Roman" panose="02020603050405020304" pitchFamily="18" charset="0"/>
              </a:rPr>
              <a:t>элдик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студенттерге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байланыштуу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кырдаалга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үзгүлтүксүз</a:t>
            </a:r>
            <a:r>
              <a:rPr lang="ru-RU" dirty="0" smtClean="0">
                <a:latin typeface="Times New Roman" panose="02020603050405020304" pitchFamily="18" charset="0"/>
                <a:cs typeface="Times New Roman" panose="02020603050405020304" pitchFamily="18" charset="0"/>
              </a:rPr>
              <a:t> мониторинг </a:t>
            </a:r>
            <a:r>
              <a:rPr lang="ru-RU" dirty="0" err="1" smtClean="0">
                <a:latin typeface="Times New Roman" panose="02020603050405020304" pitchFamily="18" charset="0"/>
                <a:cs typeface="Times New Roman" panose="02020603050405020304" pitchFamily="18" charset="0"/>
              </a:rPr>
              <a:t>жүргүзүп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туруу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жаралган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маселелер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тууралуу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Билим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берүү</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илим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министрлигине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маалымат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берүү</a:t>
            </a:r>
            <a:r>
              <a:rPr lang="ru-RU" dirty="0" smtClean="0">
                <a:latin typeface="Times New Roman" panose="02020603050405020304" pitchFamily="18" charset="0"/>
                <a:cs typeface="Times New Roman" panose="02020603050405020304" pitchFamily="18" charset="0"/>
              </a:rPr>
              <a:t>. </a:t>
            </a:r>
          </a:p>
          <a:p>
            <a:pPr marL="0" indent="0">
              <a:buNone/>
            </a:pPr>
            <a:r>
              <a:rPr lang="ru-RU" dirty="0" smtClean="0">
                <a:latin typeface="Times New Roman" panose="02020603050405020304" pitchFamily="18" charset="0"/>
                <a:cs typeface="Times New Roman" panose="02020603050405020304" pitchFamily="18" charset="0"/>
              </a:rPr>
              <a:t>4. </a:t>
            </a:r>
            <a:r>
              <a:rPr lang="ru-RU" dirty="0" err="1" smtClean="0">
                <a:latin typeface="Times New Roman" panose="02020603050405020304" pitchFamily="18" charset="0"/>
                <a:cs typeface="Times New Roman" panose="02020603050405020304" pitchFamily="18" charset="0"/>
              </a:rPr>
              <a:t>Бул</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буйруктун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аткарылышын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көзөмөлдөөнү</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өзүмө</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калтырам</a:t>
            </a:r>
            <a:r>
              <a:rPr lang="ru-RU" dirty="0" smtClean="0">
                <a:latin typeface="Times New Roman" panose="02020603050405020304" pitchFamily="18" charset="0"/>
                <a:cs typeface="Times New Roman" panose="02020603050405020304" pitchFamily="18" charset="0"/>
              </a:rPr>
              <a:t>. </a:t>
            </a:r>
          </a:p>
          <a:p>
            <a:pPr marL="0" indent="0">
              <a:buNone/>
            </a:pPr>
            <a:r>
              <a:rPr lang="ru-RU" dirty="0" err="1" smtClean="0">
                <a:latin typeface="Times New Roman" panose="02020603050405020304" pitchFamily="18" charset="0"/>
                <a:cs typeface="Times New Roman" panose="02020603050405020304" pitchFamily="18" charset="0"/>
              </a:rPr>
              <a:t>Министрдин</a:t>
            </a:r>
            <a:r>
              <a:rPr lang="ru-RU" dirty="0" smtClean="0">
                <a:latin typeface="Times New Roman" panose="02020603050405020304" pitchFamily="18" charset="0"/>
                <a:cs typeface="Times New Roman" panose="02020603050405020304" pitchFamily="18" charset="0"/>
              </a:rPr>
              <a:t> орун </a:t>
            </a:r>
            <a:r>
              <a:rPr lang="ru-RU" dirty="0" err="1" smtClean="0">
                <a:latin typeface="Times New Roman" panose="02020603050405020304" pitchFamily="18" charset="0"/>
                <a:cs typeface="Times New Roman" panose="02020603050405020304" pitchFamily="18" charset="0"/>
              </a:rPr>
              <a:t>басары</a:t>
            </a:r>
            <a:r>
              <a:rPr lang="ru-RU" dirty="0" smtClean="0">
                <a:latin typeface="Times New Roman" panose="02020603050405020304" pitchFamily="18" charset="0"/>
                <a:cs typeface="Times New Roman" panose="02020603050405020304" pitchFamily="18" charset="0"/>
              </a:rPr>
              <a:t> А.Д. </a:t>
            </a:r>
            <a:r>
              <a:rPr lang="ru-RU" dirty="0" err="1" smtClean="0">
                <a:latin typeface="Times New Roman" panose="02020603050405020304" pitchFamily="18" charset="0"/>
                <a:cs typeface="Times New Roman" panose="02020603050405020304" pitchFamily="18" charset="0"/>
              </a:rPr>
              <a:t>Махметкулов</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79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altLang="ru-RU"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Ош эл </a:t>
            </a:r>
            <a:r>
              <a:rPr lang="ru-RU" altLang="ru-RU" sz="2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аралык</a:t>
            </a:r>
            <a:r>
              <a:rPr lang="ru-RU" altLang="ru-RU"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медициналык</a:t>
            </a:r>
            <a:r>
              <a:rPr lang="ru-RU" altLang="ru-RU"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университетинин</a:t>
            </a:r>
            <a:r>
              <a:rPr lang="ru-RU" altLang="ru-RU"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окутуучуларынын</a:t>
            </a:r>
            <a:r>
              <a:rPr lang="ru-RU" altLang="ru-RU"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жатаканага</a:t>
            </a:r>
            <a:r>
              <a:rPr lang="ru-RU" altLang="ru-RU"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кезметчилик</a:t>
            </a:r>
            <a:r>
              <a:rPr lang="ru-RU" altLang="ru-RU"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4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графиги</a:t>
            </a:r>
            <a:r>
              <a:rPr kumimoji="0" lang="ru-RU" alt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ru-RU" alt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lang="ru-RU"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00214102"/>
              </p:ext>
            </p:extLst>
          </p:nvPr>
        </p:nvGraphicFramePr>
        <p:xfrm>
          <a:off x="2231472" y="1812023"/>
          <a:ext cx="8598715" cy="4748171"/>
        </p:xfrm>
        <a:graphic>
          <a:graphicData uri="http://schemas.openxmlformats.org/drawingml/2006/table">
            <a:tbl>
              <a:tblPr firstRow="1" firstCol="1" bandRow="1">
                <a:tableStyleId>{5C22544A-7EE6-4342-B048-85BDC9FD1C3A}</a:tableStyleId>
              </a:tblPr>
              <a:tblGrid>
                <a:gridCol w="734003">
                  <a:extLst>
                    <a:ext uri="{9D8B030D-6E8A-4147-A177-3AD203B41FA5}">
                      <a16:colId xmlns:a16="http://schemas.microsoft.com/office/drawing/2014/main" val="74579077"/>
                    </a:ext>
                  </a:extLst>
                </a:gridCol>
                <a:gridCol w="4997874">
                  <a:extLst>
                    <a:ext uri="{9D8B030D-6E8A-4147-A177-3AD203B41FA5}">
                      <a16:colId xmlns:a16="http://schemas.microsoft.com/office/drawing/2014/main" val="551244403"/>
                    </a:ext>
                  </a:extLst>
                </a:gridCol>
                <a:gridCol w="2866838">
                  <a:extLst>
                    <a:ext uri="{9D8B030D-6E8A-4147-A177-3AD203B41FA5}">
                      <a16:colId xmlns:a16="http://schemas.microsoft.com/office/drawing/2014/main" val="3398827131"/>
                    </a:ext>
                  </a:extLst>
                </a:gridCol>
              </a:tblGrid>
              <a:tr h="316545">
                <a:tc>
                  <a:txBody>
                    <a:bodyPr/>
                    <a:lstStyle/>
                    <a:p>
                      <a:pPr>
                        <a:lnSpc>
                          <a:spcPct val="115000"/>
                        </a:lnSpc>
                        <a:spcAft>
                          <a:spcPts val="0"/>
                        </a:spcAft>
                      </a:pPr>
                      <a:r>
                        <a:rPr lang="ru-RU" sz="1400">
                          <a:effectLst/>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Аты жону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Куну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7860971"/>
                  </a:ext>
                </a:extLst>
              </a:tr>
              <a:tr h="633089">
                <a:tc>
                  <a:txBody>
                    <a:bodyPr/>
                    <a:lstStyle/>
                    <a:p>
                      <a:pPr>
                        <a:lnSpc>
                          <a:spcPct val="115000"/>
                        </a:lnSpc>
                        <a:spcAft>
                          <a:spcPts val="0"/>
                        </a:spcAft>
                      </a:pPr>
                      <a:r>
                        <a:rPr lang="ru-RU" sz="1400">
                          <a:effectLst/>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Камбаралиев Нурлан, Сатаров Улан, Алиева Чынара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09.05.2025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9763900"/>
                  </a:ext>
                </a:extLst>
              </a:tr>
              <a:tr h="633089">
                <a:tc>
                  <a:txBody>
                    <a:bodyPr/>
                    <a:lstStyle/>
                    <a:p>
                      <a:pPr>
                        <a:lnSpc>
                          <a:spcPct val="115000"/>
                        </a:lnSpc>
                        <a:spcAft>
                          <a:spcPts val="0"/>
                        </a:spcAft>
                      </a:pPr>
                      <a:r>
                        <a:rPr lang="ru-RU" sz="1400">
                          <a:effectLst/>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dirty="0">
                          <a:effectLst/>
                        </a:rPr>
                        <a:t>Абдуллаева Вилена, </a:t>
                      </a:r>
                      <a:r>
                        <a:rPr lang="ru-RU" sz="1400" dirty="0" err="1">
                          <a:effectLst/>
                        </a:rPr>
                        <a:t>Мурзакулова</a:t>
                      </a:r>
                      <a:r>
                        <a:rPr lang="ru-RU" sz="1400" dirty="0">
                          <a:effectLst/>
                        </a:rPr>
                        <a:t> </a:t>
                      </a:r>
                      <a:r>
                        <a:rPr lang="ru-RU" sz="1400" dirty="0" err="1">
                          <a:effectLst/>
                        </a:rPr>
                        <a:t>Кызжибек</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10.05.2025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6889418"/>
                  </a:ext>
                </a:extLst>
              </a:tr>
              <a:tr h="633089">
                <a:tc>
                  <a:txBody>
                    <a:bodyPr/>
                    <a:lstStyle/>
                    <a:p>
                      <a:pPr>
                        <a:lnSpc>
                          <a:spcPct val="115000"/>
                        </a:lnSpc>
                        <a:spcAft>
                          <a:spcPts val="0"/>
                        </a:spcAft>
                      </a:pPr>
                      <a:r>
                        <a:rPr lang="ru-RU" sz="1400">
                          <a:effectLst/>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Ниязбеков Байсал, Токтоназарова Нуриза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11.05.2025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1774042"/>
                  </a:ext>
                </a:extLst>
              </a:tr>
              <a:tr h="316545">
                <a:tc>
                  <a:txBody>
                    <a:bodyPr/>
                    <a:lstStyle/>
                    <a:p>
                      <a:pPr>
                        <a:lnSpc>
                          <a:spcPct val="115000"/>
                        </a:lnSpc>
                        <a:spcAft>
                          <a:spcPts val="0"/>
                        </a:spcAft>
                      </a:pPr>
                      <a:r>
                        <a:rPr lang="ru-RU" sz="1400">
                          <a:effectLst/>
                        </a:rPr>
                        <a:t>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dirty="0" err="1">
                          <a:effectLst/>
                        </a:rPr>
                        <a:t>Ботобекова</a:t>
                      </a:r>
                      <a:r>
                        <a:rPr lang="ru-RU" sz="1400" dirty="0">
                          <a:effectLst/>
                        </a:rPr>
                        <a:t> Нона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dirty="0">
                          <a:effectLst/>
                        </a:rPr>
                        <a:t>12.05.2025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8644214"/>
                  </a:ext>
                </a:extLst>
              </a:tr>
              <a:tr h="316545">
                <a:tc>
                  <a:txBody>
                    <a:bodyPr/>
                    <a:lstStyle/>
                    <a:p>
                      <a:pPr>
                        <a:lnSpc>
                          <a:spcPct val="115000"/>
                        </a:lnSpc>
                        <a:spcAft>
                          <a:spcPts val="0"/>
                        </a:spcAft>
                      </a:pPr>
                      <a:r>
                        <a:rPr lang="ru-RU" sz="1400">
                          <a:effectLst/>
                        </a:rPr>
                        <a:t>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Нышанкулова Элнура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13.05.2025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7992255"/>
                  </a:ext>
                </a:extLst>
              </a:tr>
              <a:tr h="316545">
                <a:tc>
                  <a:txBody>
                    <a:bodyPr/>
                    <a:lstStyle/>
                    <a:p>
                      <a:pPr>
                        <a:lnSpc>
                          <a:spcPct val="115000"/>
                        </a:lnSpc>
                        <a:spcAft>
                          <a:spcPts val="0"/>
                        </a:spcAft>
                      </a:pPr>
                      <a:r>
                        <a:rPr lang="ru-RU" sz="1400">
                          <a:effectLst/>
                        </a:rPr>
                        <a:t>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Муратов Бекжан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14.05.2025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4461395"/>
                  </a:ext>
                </a:extLst>
              </a:tr>
              <a:tr h="316545">
                <a:tc>
                  <a:txBody>
                    <a:bodyPr/>
                    <a:lstStyle/>
                    <a:p>
                      <a:pPr>
                        <a:lnSpc>
                          <a:spcPct val="115000"/>
                        </a:lnSpc>
                        <a:spcAft>
                          <a:spcPts val="0"/>
                        </a:spcAft>
                      </a:pPr>
                      <a:r>
                        <a:rPr lang="ru-RU" sz="1400">
                          <a:effectLst/>
                        </a:rPr>
                        <a:t>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Талипова Даткайым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15.05.2025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88656"/>
                  </a:ext>
                </a:extLst>
              </a:tr>
              <a:tr h="316545">
                <a:tc>
                  <a:txBody>
                    <a:bodyPr/>
                    <a:lstStyle/>
                    <a:p>
                      <a:pPr>
                        <a:lnSpc>
                          <a:spcPct val="115000"/>
                        </a:lnSpc>
                        <a:spcAft>
                          <a:spcPts val="0"/>
                        </a:spcAft>
                      </a:pPr>
                      <a:r>
                        <a:rPr lang="ru-RU" sz="1400">
                          <a:effectLst/>
                        </a:rPr>
                        <a:t>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Нурланова Нурпери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16.05.2025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4062546"/>
                  </a:ext>
                </a:extLst>
              </a:tr>
              <a:tr h="316545">
                <a:tc>
                  <a:txBody>
                    <a:bodyPr/>
                    <a:lstStyle/>
                    <a:p>
                      <a:pPr>
                        <a:lnSpc>
                          <a:spcPct val="115000"/>
                        </a:lnSpc>
                        <a:spcAft>
                          <a:spcPts val="0"/>
                        </a:spcAft>
                      </a:pPr>
                      <a:r>
                        <a:rPr lang="ru-RU" sz="1400">
                          <a:effectLst/>
                        </a:rPr>
                        <a:t>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Садыкова Гулкумар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17.05.2025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4561361"/>
                  </a:ext>
                </a:extLst>
              </a:tr>
              <a:tr h="633089">
                <a:tc>
                  <a:txBody>
                    <a:bodyPr/>
                    <a:lstStyle/>
                    <a:p>
                      <a:pPr>
                        <a:lnSpc>
                          <a:spcPct val="115000"/>
                        </a:lnSpc>
                        <a:spcAft>
                          <a:spcPts val="0"/>
                        </a:spcAft>
                      </a:pPr>
                      <a:r>
                        <a:rPr lang="ru-RU" sz="1400">
                          <a:effectLst/>
                        </a:rPr>
                        <a:t>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Тогузакова Жылдыз, Султанмахмутова Нурзат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dirty="0">
                          <a:effectLst/>
                        </a:rPr>
                        <a:t>18.05.2025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0914482"/>
                  </a:ext>
                </a:extLst>
              </a:tr>
            </a:tbl>
          </a:graphicData>
        </a:graphic>
      </p:graphicFrame>
    </p:spTree>
    <p:extLst>
      <p:ext uri="{BB962C8B-B14F-4D97-AF65-F5344CB8AC3E}">
        <p14:creationId xmlns:p14="http://schemas.microsoft.com/office/powerpoint/2010/main" val="2568538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7740" y="598943"/>
            <a:ext cx="10103650" cy="1280890"/>
          </a:xfrm>
        </p:spPr>
        <p:txBody>
          <a:bodyPr>
            <a:noAutofit/>
          </a:bodyPr>
          <a:lstStyle/>
          <a:p>
            <a:pPr algn="ctr"/>
            <a:r>
              <a:rPr lang="ru-RU" altLang="ru-RU"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09.05.2025 куну Ош </a:t>
            </a:r>
            <a:r>
              <a:rPr lang="ru-RU" altLang="ru-RU"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эл </a:t>
            </a:r>
            <a:r>
              <a:rPr lang="ru-RU" altLang="ru-RU"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аралык</a:t>
            </a:r>
            <a:r>
              <a:rPr lang="ru-RU" altLang="ru-RU"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медициналык</a:t>
            </a:r>
            <a:r>
              <a:rPr lang="ru-RU" altLang="ru-RU"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университетинин</a:t>
            </a:r>
            <a:r>
              <a:rPr lang="ru-RU" altLang="ru-RU"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окутуучуларынын</a:t>
            </a:r>
            <a:r>
              <a:rPr lang="ru-RU" altLang="ru-RU"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жатаканага</a:t>
            </a:r>
            <a:r>
              <a:rPr lang="ru-RU" altLang="ru-RU"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кезметчилик</a:t>
            </a:r>
            <a:r>
              <a:rPr lang="ru-RU" altLang="ru-RU"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800" b="1"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графигигин</a:t>
            </a:r>
            <a:r>
              <a:rPr lang="ru-RU" altLang="ru-RU" sz="28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фотоотчету</a:t>
            </a:r>
            <a:endParaRPr lang="ru-RU" sz="28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47582" y="2133599"/>
            <a:ext cx="4639112" cy="4460147"/>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239699" y="2125662"/>
            <a:ext cx="4219661" cy="4468084"/>
          </a:xfrm>
        </p:spPr>
      </p:pic>
    </p:spTree>
    <p:extLst>
      <p:ext uri="{BB962C8B-B14F-4D97-AF65-F5344CB8AC3E}">
        <p14:creationId xmlns:p14="http://schemas.microsoft.com/office/powerpoint/2010/main" val="1920906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7190" y="624110"/>
            <a:ext cx="9667422" cy="1557028"/>
          </a:xfrm>
        </p:spPr>
        <p:txBody>
          <a:bodyPr>
            <a:normAutofit fontScale="90000"/>
          </a:bodyPr>
          <a:lstStyle/>
          <a:p>
            <a:pPr algn="ctr"/>
            <a:r>
              <a:rPr lang="ru-RU" alt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10.05.2025 </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куну Ош эл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аралык</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медициналык</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университетинин</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окутуучуларынын</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жатаканага</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кезметчилик</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графигигин</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фотоотчету</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37191" y="2405261"/>
            <a:ext cx="5065260" cy="3769036"/>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1375" y="2397323"/>
            <a:ext cx="4313238" cy="3776973"/>
          </a:xfrm>
        </p:spPr>
      </p:pic>
    </p:spTree>
    <p:extLst>
      <p:ext uri="{BB962C8B-B14F-4D97-AF65-F5344CB8AC3E}">
        <p14:creationId xmlns:p14="http://schemas.microsoft.com/office/powerpoint/2010/main" val="3102178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1572" y="285226"/>
            <a:ext cx="10263040" cy="1619774"/>
          </a:xfrm>
        </p:spPr>
        <p:txBody>
          <a:bodyPr>
            <a:normAutofit fontScale="90000"/>
          </a:bodyPr>
          <a:lstStyle/>
          <a:p>
            <a:pPr algn="ctr"/>
            <a:r>
              <a:rPr lang="ru-RU" alt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11.05.2025 </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куну Ош эл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аралык</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медициналык</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университетинин</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окутуучуларынын</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жатаканага</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кезметчилик</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графигигин</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фотоотчету</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95333" y="2403200"/>
            <a:ext cx="3445939" cy="377825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306156" y="2403199"/>
            <a:ext cx="3778250" cy="3778250"/>
          </a:xfrm>
        </p:spPr>
      </p:pic>
      <p:pic>
        <p:nvPicPr>
          <p:cNvPr id="7" name="Объект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3683" y="1905000"/>
            <a:ext cx="3778250" cy="3778250"/>
          </a:xfrm>
          <a:prstGeom prst="rect">
            <a:avLst/>
          </a:prstGeom>
        </p:spPr>
      </p:pic>
    </p:spTree>
    <p:extLst>
      <p:ext uri="{BB962C8B-B14F-4D97-AF65-F5344CB8AC3E}">
        <p14:creationId xmlns:p14="http://schemas.microsoft.com/office/powerpoint/2010/main" val="379192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4085" y="338884"/>
            <a:ext cx="8911687" cy="827186"/>
          </a:xfrm>
        </p:spPr>
        <p:txBody>
          <a:bodyPr/>
          <a:lstStyle/>
          <a:p>
            <a:pPr algn="ctr"/>
            <a:r>
              <a:rPr lang="ru-RU" b="1" dirty="0" smtClean="0"/>
              <a:t>КУРАТОРДУК САБАКТАР</a:t>
            </a:r>
            <a:endParaRPr lang="ru-RU" b="1" dirty="0"/>
          </a:p>
        </p:txBody>
      </p:sp>
      <p:sp>
        <p:nvSpPr>
          <p:cNvPr id="3" name="Объект 2"/>
          <p:cNvSpPr>
            <a:spLocks noGrp="1"/>
          </p:cNvSpPr>
          <p:nvPr>
            <p:ph idx="1"/>
          </p:nvPr>
        </p:nvSpPr>
        <p:spPr>
          <a:xfrm>
            <a:off x="1308683" y="1459684"/>
            <a:ext cx="10195929" cy="4451538"/>
          </a:xfrm>
        </p:spPr>
        <p:txBody>
          <a:bodyPr>
            <a:normAutofit fontScale="92500" lnSpcReduction="10000"/>
          </a:bodyPr>
          <a:lstStyle/>
          <a:p>
            <a:pPr algn="just"/>
            <a:r>
              <a:rPr lang="ru-RU" sz="2800" dirty="0" smtClean="0">
                <a:solidFill>
                  <a:schemeClr val="tx1"/>
                </a:solidFill>
                <a:latin typeface="Times New Roman" panose="02020603050405020304" pitchFamily="18" charset="0"/>
                <a:cs typeface="Times New Roman" panose="02020603050405020304" pitchFamily="18" charset="0"/>
              </a:rPr>
              <a:t>Ар </a:t>
            </a:r>
            <a:r>
              <a:rPr lang="ru-RU" sz="2800" dirty="0" err="1" smtClean="0">
                <a:solidFill>
                  <a:schemeClr val="tx1"/>
                </a:solidFill>
                <a:latin typeface="Times New Roman" panose="02020603050405020304" pitchFamily="18" charset="0"/>
                <a:cs typeface="Times New Roman" panose="02020603050405020304" pitchFamily="18" charset="0"/>
              </a:rPr>
              <a:t>бир</a:t>
            </a:r>
            <a:r>
              <a:rPr lang="ru-RU" sz="2800" dirty="0" smtClean="0">
                <a:solidFill>
                  <a:schemeClr val="tx1"/>
                </a:solidFill>
                <a:latin typeface="Times New Roman" panose="02020603050405020304" pitchFamily="18" charset="0"/>
                <a:cs typeface="Times New Roman" panose="02020603050405020304" pitchFamily="18" charset="0"/>
              </a:rPr>
              <a:t> куратор </a:t>
            </a:r>
            <a:r>
              <a:rPr lang="ru-RU" sz="2800" dirty="0" err="1" smtClean="0">
                <a:solidFill>
                  <a:schemeClr val="tx1"/>
                </a:solidFill>
                <a:latin typeface="Times New Roman" panose="02020603050405020304" pitchFamily="18" charset="0"/>
                <a:cs typeface="Times New Roman" panose="02020603050405020304" pitchFamily="18" charset="0"/>
              </a:rPr>
              <a:t>тарабынан</a:t>
            </a:r>
            <a:r>
              <a:rPr lang="ru-RU" sz="2800" dirty="0" smtClean="0">
                <a:solidFill>
                  <a:schemeClr val="tx1"/>
                </a:solidFill>
                <a:latin typeface="Times New Roman" panose="02020603050405020304" pitchFamily="18" charset="0"/>
                <a:cs typeface="Times New Roman" panose="02020603050405020304" pitchFamily="18" charset="0"/>
              </a:rPr>
              <a:t> 2024-2025 </a:t>
            </a:r>
            <a:r>
              <a:rPr lang="ru-RU" sz="2800" dirty="0" err="1" smtClean="0">
                <a:solidFill>
                  <a:schemeClr val="tx1"/>
                </a:solidFill>
                <a:latin typeface="Times New Roman" panose="02020603050405020304" pitchFamily="18" charset="0"/>
                <a:cs typeface="Times New Roman" panose="02020603050405020304" pitchFamily="18" charset="0"/>
              </a:rPr>
              <a:t>окуу</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жылына</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куратордук</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иш-пландар</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тузулуп</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бекитилди</a:t>
            </a:r>
            <a:r>
              <a:rPr lang="ru-RU" sz="2800" dirty="0" smtClean="0">
                <a:solidFill>
                  <a:schemeClr val="tx1"/>
                </a:solidFill>
                <a:latin typeface="Times New Roman" panose="02020603050405020304" pitchFamily="18" charset="0"/>
                <a:cs typeface="Times New Roman" panose="02020603050405020304" pitchFamily="18" charset="0"/>
              </a:rPr>
              <a:t>. </a:t>
            </a:r>
          </a:p>
          <a:p>
            <a:pPr algn="just"/>
            <a:r>
              <a:rPr lang="ru-RU" sz="2800" dirty="0" err="1" smtClean="0">
                <a:solidFill>
                  <a:schemeClr val="tx1"/>
                </a:solidFill>
                <a:latin typeface="Times New Roman" panose="02020603050405020304" pitchFamily="18" charset="0"/>
                <a:cs typeface="Times New Roman" panose="02020603050405020304" pitchFamily="18" charset="0"/>
              </a:rPr>
              <a:t>Иш-планга</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ылайык</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куратордук</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сабактар</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жадыбал</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боюнча</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отулуп</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турду</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Куратордук</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сабактардын</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журушундо</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озгочо</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конул</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антикоррупциялык</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иш-чараларды</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кучотууго</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жана</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алдын-алууга</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бурулду</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Бул</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максатта</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атайын</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кыргыз</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орус</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жана</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англис</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тилдеринде</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антикоррупциялык</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мыйзамдарды</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камтыган</a:t>
            </a:r>
            <a:r>
              <a:rPr lang="ru-RU" sz="2800" dirty="0" smtClean="0">
                <a:solidFill>
                  <a:schemeClr val="tx1"/>
                </a:solidFill>
                <a:latin typeface="Times New Roman" panose="02020603050405020304" pitchFamily="18" charset="0"/>
                <a:cs typeface="Times New Roman" panose="02020603050405020304" pitchFamily="18" charset="0"/>
              </a:rPr>
              <a:t> презентация </a:t>
            </a:r>
            <a:r>
              <a:rPr lang="ru-RU" sz="2800" dirty="0" err="1" smtClean="0">
                <a:solidFill>
                  <a:schemeClr val="tx1"/>
                </a:solidFill>
                <a:latin typeface="Times New Roman" panose="02020603050405020304" pitchFamily="18" charset="0"/>
                <a:cs typeface="Times New Roman" panose="02020603050405020304" pitchFamily="18" charset="0"/>
              </a:rPr>
              <a:t>иштелип</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чыгып</a:t>
            </a:r>
            <a:r>
              <a:rPr lang="ru-RU" sz="2800" dirty="0" smtClean="0">
                <a:solidFill>
                  <a:schemeClr val="tx1"/>
                </a:solidFill>
                <a:latin typeface="Times New Roman" panose="02020603050405020304" pitchFamily="18" charset="0"/>
                <a:cs typeface="Times New Roman" panose="02020603050405020304" pitchFamily="18" charset="0"/>
              </a:rPr>
              <a:t>, ар </a:t>
            </a:r>
            <a:r>
              <a:rPr lang="ru-RU" sz="2800" dirty="0" err="1" smtClean="0">
                <a:solidFill>
                  <a:schemeClr val="tx1"/>
                </a:solidFill>
                <a:latin typeface="Times New Roman" panose="02020603050405020304" pitchFamily="18" charset="0"/>
                <a:cs typeface="Times New Roman" panose="02020603050405020304" pitchFamily="18" charset="0"/>
              </a:rPr>
              <a:t>бир</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тайпага</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бул</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презентацияны</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пайдалануу</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менен</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куратордук</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сабактар</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отулуп</a:t>
            </a:r>
            <a:r>
              <a:rPr lang="ru-RU" sz="2800" dirty="0" smtClean="0">
                <a:solidFill>
                  <a:schemeClr val="tx1"/>
                </a:solidFill>
                <a:latin typeface="Times New Roman" panose="02020603050405020304" pitchFamily="18" charset="0"/>
                <a:cs typeface="Times New Roman" panose="02020603050405020304" pitchFamily="18" charset="0"/>
              </a:rPr>
              <a:t>, ар </a:t>
            </a:r>
            <a:r>
              <a:rPr lang="ru-RU" sz="2800" dirty="0" err="1" smtClean="0">
                <a:solidFill>
                  <a:schemeClr val="tx1"/>
                </a:solidFill>
                <a:latin typeface="Times New Roman" panose="02020603050405020304" pitchFamily="18" charset="0"/>
                <a:cs typeface="Times New Roman" panose="02020603050405020304" pitchFamily="18" charset="0"/>
              </a:rPr>
              <a:t>бир</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студенттен</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антикоррупциялык</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мыйзамдар</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менен</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тааныштым</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деген</a:t>
            </a:r>
            <a:r>
              <a:rPr lang="ru-RU" sz="2800" dirty="0" smtClean="0">
                <a:solidFill>
                  <a:schemeClr val="tx1"/>
                </a:solidFill>
                <a:latin typeface="Times New Roman" panose="02020603050405020304" pitchFamily="18" charset="0"/>
                <a:cs typeface="Times New Roman" panose="02020603050405020304" pitchFamily="18" charset="0"/>
              </a:rPr>
              <a:t> кол тамга </a:t>
            </a:r>
            <a:r>
              <a:rPr lang="ru-RU" sz="2800" dirty="0" err="1" smtClean="0">
                <a:solidFill>
                  <a:schemeClr val="tx1"/>
                </a:solidFill>
                <a:latin typeface="Times New Roman" panose="02020603050405020304" pitchFamily="18" charset="0"/>
                <a:cs typeface="Times New Roman" panose="02020603050405020304" pitchFamily="18" charset="0"/>
              </a:rPr>
              <a:t>жыйналып</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алынган</a:t>
            </a:r>
            <a:r>
              <a:rPr lang="ru-RU" sz="2800" dirty="0" smtClean="0">
                <a:solidFill>
                  <a:schemeClr val="tx1"/>
                </a:solidFill>
                <a:latin typeface="Times New Roman" panose="02020603050405020304" pitchFamily="18" charset="0"/>
                <a:cs typeface="Times New Roman" panose="02020603050405020304" pitchFamily="18" charset="0"/>
              </a:rPr>
              <a:t>. </a:t>
            </a:r>
          </a:p>
          <a:p>
            <a:pPr algn="just"/>
            <a:r>
              <a:rPr lang="ru-RU" sz="2800" dirty="0" err="1" smtClean="0">
                <a:solidFill>
                  <a:schemeClr val="tx1"/>
                </a:solidFill>
                <a:latin typeface="Times New Roman" panose="02020603050405020304" pitchFamily="18" charset="0"/>
                <a:cs typeface="Times New Roman" panose="02020603050405020304" pitchFamily="18" charset="0"/>
              </a:rPr>
              <a:t>Отулгон</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куратордук</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сабактар</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протоколдоштурулган</a:t>
            </a:r>
            <a:r>
              <a:rPr lang="ru-RU" sz="2800" dirty="0" smtClean="0">
                <a:solidFill>
                  <a:schemeClr val="tx1"/>
                </a:solidFill>
                <a:latin typeface="Times New Roman" panose="02020603050405020304" pitchFamily="18" charset="0"/>
                <a:cs typeface="Times New Roman" panose="02020603050405020304" pitchFamily="18" charset="0"/>
              </a:rPr>
              <a:t>.</a:t>
            </a:r>
            <a:endParaRPr lang="ru-RU" sz="2800" dirty="0">
              <a:solidFill>
                <a:schemeClr val="tx1"/>
              </a:solidFill>
              <a:latin typeface="Times New Roman" panose="02020603050405020304" pitchFamily="18" charset="0"/>
              <a:cs typeface="Times New Roman" panose="02020603050405020304" pitchFamily="18" charset="0"/>
            </a:endParaRPr>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p>
          <a:p>
            <a:endParaRPr lang="ru-RU" dirty="0"/>
          </a:p>
        </p:txBody>
      </p:sp>
    </p:spTree>
    <p:extLst>
      <p:ext uri="{BB962C8B-B14F-4D97-AF65-F5344CB8AC3E}">
        <p14:creationId xmlns:p14="http://schemas.microsoft.com/office/powerpoint/2010/main" val="1981045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3850" y="251670"/>
            <a:ext cx="10170761" cy="1653330"/>
          </a:xfrm>
        </p:spPr>
        <p:txBody>
          <a:bodyPr>
            <a:normAutofit fontScale="90000"/>
          </a:bodyPr>
          <a:lstStyle/>
          <a:p>
            <a:pPr algn="ctr"/>
            <a:r>
              <a:rPr lang="ru-RU" altLang="ru-RU"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12.05.2025 </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куну Ош эл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аралык</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медициналык</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университетинин</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окутуучуларынын</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жатаканага</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кезметчилик</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графигигин</a:t>
            </a:r>
            <a:r>
              <a:rPr lang="ru-RU" altLang="ru-RU"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фотоотчету</a:t>
            </a:r>
            <a:endParaRPr lang="ru-RU" dirty="0"/>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27971" y="2315362"/>
            <a:ext cx="4776642" cy="3665988"/>
          </a:xfrm>
        </p:spPr>
      </p:pic>
      <p:pic>
        <p:nvPicPr>
          <p:cNvPr id="7"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00961" y="2315362"/>
            <a:ext cx="5016617" cy="3665988"/>
          </a:xfrm>
        </p:spPr>
      </p:pic>
    </p:spTree>
    <p:extLst>
      <p:ext uri="{BB962C8B-B14F-4D97-AF65-F5344CB8AC3E}">
        <p14:creationId xmlns:p14="http://schemas.microsoft.com/office/powerpoint/2010/main" val="3310816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6679" y="3020037"/>
            <a:ext cx="10497933" cy="2239860"/>
          </a:xfrm>
        </p:spPr>
        <p:txBody>
          <a:bodyPr/>
          <a:lstStyle/>
          <a:p>
            <a:pPr algn="ctr"/>
            <a:r>
              <a:rPr lang="ru-RU" dirty="0" err="1" smtClean="0">
                <a:solidFill>
                  <a:schemeClr val="tx1"/>
                </a:solidFill>
                <a:latin typeface="Times New Roman" panose="02020603050405020304" pitchFamily="18" charset="0"/>
                <a:cs typeface="Times New Roman" panose="02020603050405020304" pitchFamily="18" charset="0"/>
              </a:rPr>
              <a:t>Конул</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бурганыныздар</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учун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рахмат</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591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0353" y="624110"/>
            <a:ext cx="9944260" cy="1280890"/>
          </a:xfrm>
        </p:spPr>
        <p:txBody>
          <a:bodyPr>
            <a:normAutofit/>
          </a:bodyPr>
          <a:lstStyle/>
          <a:p>
            <a:r>
              <a:rPr lang="ru-RU" sz="1600" b="1" dirty="0" smtClean="0">
                <a:latin typeface="Times New Roman" panose="02020603050405020304" pitchFamily="18" charset="0"/>
                <a:cs typeface="Times New Roman" panose="02020603050405020304" pitchFamily="18" charset="0"/>
              </a:rPr>
              <a:t>                                                    </a:t>
            </a:r>
            <a:r>
              <a:rPr lang="ru-RU" sz="1600" b="1" dirty="0" err="1" smtClean="0">
                <a:latin typeface="Times New Roman" panose="02020603050405020304" pitchFamily="18" charset="0"/>
                <a:cs typeface="Times New Roman" panose="02020603050405020304" pitchFamily="18" charset="0"/>
              </a:rPr>
              <a:t>Куратордук</a:t>
            </a:r>
            <a:r>
              <a:rPr lang="ru-RU" sz="1600" b="1" dirty="0" smtClean="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сааттын</a:t>
            </a:r>
            <a:r>
              <a:rPr lang="ru-RU" sz="1600" b="1" dirty="0">
                <a:latin typeface="Times New Roman" panose="02020603050405020304" pitchFamily="18" charset="0"/>
                <a:cs typeface="Times New Roman" panose="02020603050405020304" pitchFamily="18" charset="0"/>
              </a:rPr>
              <a:t> протоколу </a:t>
            </a:r>
            <a:r>
              <a:rPr lang="ru-RU" sz="1600" b="1" dirty="0" smtClean="0">
                <a:latin typeface="Times New Roman" panose="02020603050405020304" pitchFamily="18" charset="0"/>
                <a:cs typeface="Times New Roman" panose="02020603050405020304" pitchFamily="18" charset="0"/>
              </a:rPr>
              <a:t/>
            </a:r>
            <a:br>
              <a:rPr lang="ru-RU" sz="1600" b="1"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                                                    Тема</a:t>
            </a:r>
            <a:r>
              <a:rPr lang="ru-RU" sz="1600" b="1" dirty="0">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Коррупциянын</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алдын</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алуу</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smtClean="0">
                <a:solidFill>
                  <a:srgbClr val="FF0000"/>
                </a:solidFill>
                <a:latin typeface="Times New Roman" panose="02020603050405020304" pitchFamily="18" charset="0"/>
                <a:cs typeface="Times New Roman" panose="02020603050405020304" pitchFamily="18" charset="0"/>
              </a:rPr>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1600" b="1" dirty="0" err="1" smtClean="0">
                <a:latin typeface="Times New Roman" panose="02020603050405020304" pitchFamily="18" charset="0"/>
                <a:cs typeface="Times New Roman" panose="02020603050405020304" pitchFamily="18" charset="0"/>
              </a:rPr>
              <a:t>Датасы</a:t>
            </a:r>
            <a:r>
              <a:rPr lang="ru-RU" sz="1600" b="1" dirty="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                                                        </a:t>
            </a:r>
            <a:r>
              <a:rPr lang="ru-RU" sz="1600" b="1" dirty="0" err="1" smtClean="0">
                <a:latin typeface="Times New Roman" panose="02020603050405020304" pitchFamily="18" charset="0"/>
                <a:cs typeface="Times New Roman" panose="02020603050405020304" pitchFamily="18" charset="0"/>
              </a:rPr>
              <a:t>Убакыт</a:t>
            </a:r>
            <a:r>
              <a:rPr lang="ru-RU" sz="1600" b="1" dirty="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
            </a:r>
            <a:br>
              <a:rPr lang="ru-RU" sz="1600" b="1"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Куратор</a:t>
            </a:r>
            <a:r>
              <a:rPr lang="ru-RU" sz="1600" b="1" dirty="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                                                       </a:t>
            </a:r>
            <a:r>
              <a:rPr lang="ru-RU" sz="1600" b="1" dirty="0" err="1" smtClean="0">
                <a:latin typeface="Times New Roman" panose="02020603050405020304" pitchFamily="18" charset="0"/>
                <a:cs typeface="Times New Roman" panose="02020603050405020304" pitchFamily="18" charset="0"/>
              </a:rPr>
              <a:t>Тайпа</a:t>
            </a:r>
            <a:r>
              <a:rPr lang="ru-RU" sz="1600" b="1" dirty="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                                               </a:t>
            </a:r>
            <a:r>
              <a:rPr lang="ru-RU" sz="1600" b="1" dirty="0" err="1" smtClean="0">
                <a:latin typeface="Times New Roman" panose="02020603050405020304" pitchFamily="18" charset="0"/>
                <a:cs typeface="Times New Roman" panose="02020603050405020304" pitchFamily="18" charset="0"/>
              </a:rPr>
              <a:t>Жылы</a:t>
            </a:r>
            <a:r>
              <a:rPr lang="ru-RU" sz="1600" b="1" dirty="0">
                <a:latin typeface="Times New Roman" panose="02020603050405020304" pitchFamily="18" charset="0"/>
                <a:cs typeface="Times New Roman" panose="02020603050405020304" pitchFamily="18" charset="0"/>
              </a:rPr>
              <a:t>: 2024-2025. </a:t>
            </a:r>
          </a:p>
        </p:txBody>
      </p:sp>
      <p:sp>
        <p:nvSpPr>
          <p:cNvPr id="3" name="Объект 2"/>
          <p:cNvSpPr>
            <a:spLocks noGrp="1"/>
          </p:cNvSpPr>
          <p:nvPr>
            <p:ph idx="1"/>
          </p:nvPr>
        </p:nvSpPr>
        <p:spPr>
          <a:xfrm>
            <a:off x="570451" y="1812023"/>
            <a:ext cx="11400639" cy="4815280"/>
          </a:xfrm>
        </p:spPr>
        <p:txBody>
          <a:bodyPr>
            <a:normAutofit fontScale="85000" lnSpcReduction="20000"/>
          </a:bodyPr>
          <a:lstStyle/>
          <a:p>
            <a:r>
              <a:rPr lang="ru-RU" b="1" dirty="0" smtClean="0">
                <a:solidFill>
                  <a:schemeClr val="tx1"/>
                </a:solidFill>
                <a:latin typeface="Times New Roman" panose="02020603050405020304" pitchFamily="18" charset="0"/>
                <a:cs typeface="Times New Roman" panose="02020603050405020304" pitchFamily="18" charset="0"/>
              </a:rPr>
              <a:t>1</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Максаттары</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жана</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милдеттери</a:t>
            </a:r>
            <a:r>
              <a:rPr lang="ru-RU" b="1" dirty="0" smtClean="0">
                <a:solidFill>
                  <a:schemeClr val="tx1"/>
                </a:solidFill>
                <a:latin typeface="Times New Roman" panose="02020603050405020304" pitchFamily="18" charset="0"/>
                <a:cs typeface="Times New Roman" panose="02020603050405020304" pitchFamily="18" charset="0"/>
              </a:rPr>
              <a:t>: </a:t>
            </a:r>
          </a:p>
          <a:p>
            <a:r>
              <a:rPr lang="ru-RU" dirty="0" err="1" smtClean="0">
                <a:solidFill>
                  <a:schemeClr val="tx1"/>
                </a:solidFill>
                <a:latin typeface="Times New Roman" panose="02020603050405020304" pitchFamily="18" charset="0"/>
                <a:cs typeface="Times New Roman" panose="02020603050405020304" pitchFamily="18" charset="0"/>
              </a:rPr>
              <a:t>Коррупциянын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негизги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түшүнүктөрү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түрлөрү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менен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тааныштыруу</a:t>
            </a:r>
            <a:r>
              <a:rPr lang="ru-RU" dirty="0">
                <a:solidFill>
                  <a:schemeClr val="tx1"/>
                </a:solidFill>
                <a:latin typeface="Times New Roman" panose="02020603050405020304" pitchFamily="18" charset="0"/>
                <a:cs typeface="Times New Roman" panose="02020603050405020304" pitchFamily="18" charset="0"/>
              </a:rPr>
              <a:t>. </a:t>
            </a:r>
            <a:endParaRPr lang="ru-RU" dirty="0" smtClean="0">
              <a:solidFill>
                <a:schemeClr val="tx1"/>
              </a:solidFill>
              <a:latin typeface="Times New Roman" panose="02020603050405020304" pitchFamily="18" charset="0"/>
              <a:cs typeface="Times New Roman" panose="02020603050405020304" pitchFamily="18" charset="0"/>
            </a:endParaRPr>
          </a:p>
          <a:p>
            <a:r>
              <a:rPr lang="ru-RU" dirty="0" err="1" smtClean="0">
                <a:solidFill>
                  <a:schemeClr val="tx1"/>
                </a:solidFill>
                <a:latin typeface="Times New Roman" panose="02020603050405020304" pitchFamily="18" charset="0"/>
                <a:cs typeface="Times New Roman" panose="02020603050405020304" pitchFamily="18" charset="0"/>
              </a:rPr>
              <a:t>Коррупциянын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коомго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мамлекетке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тийгизген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таасири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жөнүндө</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маалымдуулукту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жогорулатуу</a:t>
            </a:r>
            <a:r>
              <a:rPr lang="ru-RU" dirty="0">
                <a:solidFill>
                  <a:schemeClr val="tx1"/>
                </a:solidFill>
                <a:latin typeface="Times New Roman" panose="02020603050405020304" pitchFamily="18" charset="0"/>
                <a:cs typeface="Times New Roman" panose="02020603050405020304" pitchFamily="18" charset="0"/>
              </a:rPr>
              <a:t>. </a:t>
            </a:r>
            <a:endParaRPr lang="ru-RU" dirty="0" smtClean="0">
              <a:solidFill>
                <a:schemeClr val="tx1"/>
              </a:solidFill>
              <a:latin typeface="Times New Roman" panose="02020603050405020304" pitchFamily="18" charset="0"/>
              <a:cs typeface="Times New Roman" panose="02020603050405020304" pitchFamily="18" charset="0"/>
            </a:endParaRPr>
          </a:p>
          <a:p>
            <a:r>
              <a:rPr lang="ru-RU" dirty="0" err="1" smtClean="0">
                <a:solidFill>
                  <a:schemeClr val="tx1"/>
                </a:solidFill>
                <a:latin typeface="Times New Roman" panose="02020603050405020304" pitchFamily="18" charset="0"/>
                <a:cs typeface="Times New Roman" panose="02020603050405020304" pitchFamily="18" charset="0"/>
              </a:rPr>
              <a:t>Коррупцияга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каршы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күрөшүү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ыкмаларын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чараларын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талкуулоо</a:t>
            </a:r>
            <a:r>
              <a:rPr lang="ru-RU" dirty="0">
                <a:solidFill>
                  <a:schemeClr val="tx1"/>
                </a:solidFill>
                <a:latin typeface="Times New Roman" panose="02020603050405020304" pitchFamily="18" charset="0"/>
                <a:cs typeface="Times New Roman" panose="02020603050405020304" pitchFamily="18" charset="0"/>
              </a:rPr>
              <a:t>. </a:t>
            </a:r>
            <a:endParaRPr lang="ru-RU" dirty="0" smtClean="0">
              <a:solidFill>
                <a:schemeClr val="tx1"/>
              </a:solidFill>
              <a:latin typeface="Times New Roman" panose="02020603050405020304" pitchFamily="18" charset="0"/>
              <a:cs typeface="Times New Roman" panose="02020603050405020304" pitchFamily="18" charset="0"/>
            </a:endParaRPr>
          </a:p>
          <a:p>
            <a:r>
              <a:rPr lang="ru-RU" b="1" dirty="0" smtClean="0">
                <a:solidFill>
                  <a:schemeClr val="tx1"/>
                </a:solidFill>
                <a:latin typeface="Times New Roman" panose="02020603050405020304" pitchFamily="18" charset="0"/>
                <a:cs typeface="Times New Roman" panose="02020603050405020304" pitchFamily="18" charset="0"/>
              </a:rPr>
              <a:t>2</a:t>
            </a:r>
            <a:r>
              <a:rPr lang="ru-RU" b="1" dirty="0">
                <a:solidFill>
                  <a:schemeClr val="tx1"/>
                </a:solidFill>
                <a:latin typeface="Times New Roman" panose="02020603050405020304" pitchFamily="18" charset="0"/>
                <a:cs typeface="Times New Roman" panose="02020603050405020304" pitchFamily="18" charset="0"/>
              </a:rPr>
              <a:t>. </a:t>
            </a:r>
            <a:r>
              <a:rPr lang="ru-RU" b="1" dirty="0" err="1" smtClean="0">
                <a:solidFill>
                  <a:schemeClr val="tx1"/>
                </a:solidFill>
                <a:latin typeface="Times New Roman" panose="02020603050405020304" pitchFamily="18" charset="0"/>
                <a:cs typeface="Times New Roman" panose="02020603050405020304" pitchFamily="18" charset="0"/>
              </a:rPr>
              <a:t>Күн</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тартиби</a:t>
            </a:r>
            <a:r>
              <a:rPr lang="ru-RU" b="1" dirty="0">
                <a:solidFill>
                  <a:schemeClr val="tx1"/>
                </a:solidFill>
                <a:latin typeface="Times New Roman" panose="02020603050405020304" pitchFamily="18" charset="0"/>
                <a:cs typeface="Times New Roman" panose="02020603050405020304" pitchFamily="18" charset="0"/>
              </a:rPr>
              <a:t>:</a:t>
            </a:r>
            <a:r>
              <a:rPr lang="ru-RU" dirty="0">
                <a:solidFill>
                  <a:schemeClr val="tx1"/>
                </a:solidFill>
                <a:latin typeface="Times New Roman" panose="02020603050405020304" pitchFamily="18" charset="0"/>
                <a:cs typeface="Times New Roman" panose="02020603050405020304" pitchFamily="18" charset="0"/>
              </a:rPr>
              <a:t> 1. </a:t>
            </a:r>
            <a:r>
              <a:rPr lang="ru-RU" dirty="0" err="1">
                <a:solidFill>
                  <a:schemeClr val="tx1"/>
                </a:solidFill>
                <a:latin typeface="Times New Roman" panose="02020603050405020304" pitchFamily="18" charset="0"/>
                <a:cs typeface="Times New Roman" panose="02020603050405020304" pitchFamily="18" charset="0"/>
              </a:rPr>
              <a:t>Темага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киришүү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коррупциянын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аныктамасы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формалары</a:t>
            </a:r>
            <a:r>
              <a:rPr lang="ru-RU" dirty="0">
                <a:solidFill>
                  <a:schemeClr val="tx1"/>
                </a:solidFill>
                <a:latin typeface="Times New Roman" panose="02020603050405020304" pitchFamily="18" charset="0"/>
                <a:cs typeface="Times New Roman" panose="02020603050405020304" pitchFamily="18" charset="0"/>
              </a:rPr>
              <a:t>. 2. </a:t>
            </a:r>
            <a:r>
              <a:rPr lang="ru-RU" dirty="0" err="1">
                <a:solidFill>
                  <a:schemeClr val="tx1"/>
                </a:solidFill>
                <a:latin typeface="Times New Roman" panose="02020603050405020304" pitchFamily="18" charset="0"/>
                <a:cs typeface="Times New Roman" panose="02020603050405020304" pitchFamily="18" charset="0"/>
              </a:rPr>
              <a:t>Коррупцияга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каршы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күрөшүү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чөйрөсүндөгү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мыйзамдык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өзгөрүүлөрдүн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презентациясы</a:t>
            </a:r>
            <a:r>
              <a:rPr lang="ru-RU" dirty="0">
                <a:solidFill>
                  <a:schemeClr val="tx1"/>
                </a:solidFill>
                <a:latin typeface="Times New Roman" panose="02020603050405020304" pitchFamily="18" charset="0"/>
                <a:cs typeface="Times New Roman" panose="02020603050405020304" pitchFamily="18" charset="0"/>
              </a:rPr>
              <a:t>. </a:t>
            </a:r>
            <a:endParaRPr lang="ru-RU" dirty="0" smtClean="0">
              <a:solidFill>
                <a:schemeClr val="tx1"/>
              </a:solidFill>
              <a:latin typeface="Times New Roman" panose="02020603050405020304" pitchFamily="18" charset="0"/>
              <a:cs typeface="Times New Roman" panose="02020603050405020304" pitchFamily="18" charset="0"/>
            </a:endParaRPr>
          </a:p>
          <a:p>
            <a:r>
              <a:rPr lang="ru-RU" dirty="0" smtClean="0">
                <a:solidFill>
                  <a:srgbClr val="FF0000"/>
                </a:solidFill>
                <a:latin typeface="Times New Roman" panose="02020603050405020304" pitchFamily="18" charset="0"/>
                <a:cs typeface="Times New Roman" panose="02020603050405020304" pitchFamily="18" charset="0"/>
              </a:rPr>
              <a:t>Пара </a:t>
            </a:r>
            <a:r>
              <a:rPr lang="ru-RU" dirty="0" err="1" smtClean="0">
                <a:solidFill>
                  <a:srgbClr val="FF0000"/>
                </a:solidFill>
                <a:latin typeface="Times New Roman" panose="02020603050405020304" pitchFamily="18" charset="0"/>
                <a:cs typeface="Times New Roman" panose="02020603050405020304" pitchFamily="18" charset="0"/>
              </a:rPr>
              <a:t>алуу</a:t>
            </a:r>
            <a:r>
              <a:rPr lang="ru-RU" dirty="0" smtClean="0">
                <a:solidFill>
                  <a:srgbClr val="FF0000"/>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Кыргыз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Республикасынын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Кылмыш-жаза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кодексинин</a:t>
            </a:r>
            <a:r>
              <a:rPr lang="ru-RU" dirty="0">
                <a:solidFill>
                  <a:schemeClr val="tx1"/>
                </a:solidFill>
                <a:latin typeface="Times New Roman" panose="02020603050405020304" pitchFamily="18" charset="0"/>
                <a:cs typeface="Times New Roman" panose="02020603050405020304" pitchFamily="18" charset="0"/>
              </a:rPr>
              <a:t> 342-беренеси</a:t>
            </a:r>
            <a:r>
              <a:rPr lang="ru-RU" dirty="0" smtClean="0">
                <a:solidFill>
                  <a:schemeClr val="tx1"/>
                </a:solidFill>
                <a:latin typeface="Times New Roman" panose="02020603050405020304" pitchFamily="18" charset="0"/>
                <a:cs typeface="Times New Roman" panose="02020603050405020304" pitchFamily="18" charset="0"/>
              </a:rPr>
              <a:t>)</a:t>
            </a:r>
          </a:p>
          <a:p>
            <a:r>
              <a:rPr lang="ru-RU" b="1" dirty="0" err="1" smtClean="0">
                <a:solidFill>
                  <a:srgbClr val="FF0000"/>
                </a:solidFill>
                <a:latin typeface="Times New Roman" panose="02020603050405020304" pitchFamily="18" charset="0"/>
                <a:cs typeface="Times New Roman" panose="02020603050405020304" pitchFamily="18" charset="0"/>
              </a:rPr>
              <a:t>Опузалап</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пара </a:t>
            </a:r>
            <a:r>
              <a:rPr lang="ru-RU" b="1" dirty="0" err="1">
                <a:solidFill>
                  <a:srgbClr val="FF0000"/>
                </a:solidFill>
                <a:latin typeface="Times New Roman" panose="02020603050405020304" pitchFamily="18" charset="0"/>
                <a:cs typeface="Times New Roman" panose="02020603050405020304" pitchFamily="18" charset="0"/>
              </a:rPr>
              <a:t>талап</a:t>
            </a:r>
            <a:r>
              <a:rPr lang="ru-RU" b="1" dirty="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кылуу</a:t>
            </a:r>
            <a:r>
              <a:rPr lang="ru-RU" b="1" dirty="0" smtClean="0">
                <a:solidFill>
                  <a:srgbClr val="FF0000"/>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Кыргыз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Республикасынын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Кылмыш-жаза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кодексинин</a:t>
            </a:r>
            <a:r>
              <a:rPr lang="ru-RU" dirty="0">
                <a:solidFill>
                  <a:schemeClr val="tx1"/>
                </a:solidFill>
                <a:latin typeface="Times New Roman" panose="02020603050405020304" pitchFamily="18" charset="0"/>
                <a:cs typeface="Times New Roman" panose="02020603050405020304" pitchFamily="18" charset="0"/>
              </a:rPr>
              <a:t> 343-беренеси) </a:t>
            </a:r>
            <a:endParaRPr lang="ru-RU" dirty="0" smtClean="0">
              <a:solidFill>
                <a:schemeClr val="tx1"/>
              </a:solidFill>
              <a:latin typeface="Times New Roman" panose="02020603050405020304" pitchFamily="18" charset="0"/>
              <a:cs typeface="Times New Roman" panose="02020603050405020304" pitchFamily="18" charset="0"/>
            </a:endParaRPr>
          </a:p>
          <a:p>
            <a:r>
              <a:rPr lang="ru-RU" b="1" dirty="0" err="1" smtClean="0">
                <a:solidFill>
                  <a:srgbClr val="FF0000"/>
                </a:solidFill>
                <a:latin typeface="Times New Roman" panose="02020603050405020304" pitchFamily="18" charset="0"/>
                <a:cs typeface="Times New Roman" panose="02020603050405020304" pitchFamily="18" charset="0"/>
              </a:rPr>
              <a:t>Паракорчулукка</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ортомчулук</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кылуу</a:t>
            </a:r>
            <a:r>
              <a:rPr lang="ru-RU" b="1" dirty="0">
                <a:solidFill>
                  <a:srgbClr val="FF0000"/>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a:t>
            </a:r>
            <a:r>
              <a:rPr lang="ru-RU" dirty="0" err="1">
                <a:solidFill>
                  <a:schemeClr val="tx1"/>
                </a:solidFill>
                <a:latin typeface="Times New Roman" panose="02020603050405020304" pitchFamily="18" charset="0"/>
                <a:cs typeface="Times New Roman" panose="02020603050405020304" pitchFamily="18" charset="0"/>
              </a:rPr>
              <a:t>Кыргыз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Республикасынын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Кылмыш-жаза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кодексинин</a:t>
            </a:r>
            <a:r>
              <a:rPr lang="ru-RU" dirty="0">
                <a:solidFill>
                  <a:schemeClr val="tx1"/>
                </a:solidFill>
                <a:latin typeface="Times New Roman" panose="02020603050405020304" pitchFamily="18" charset="0"/>
                <a:cs typeface="Times New Roman" panose="02020603050405020304" pitchFamily="18" charset="0"/>
              </a:rPr>
              <a:t> 344-беренеси) </a:t>
            </a:r>
            <a:endParaRPr lang="ru-RU" dirty="0" smtClean="0">
              <a:solidFill>
                <a:schemeClr val="tx1"/>
              </a:solidFill>
              <a:latin typeface="Times New Roman" panose="02020603050405020304" pitchFamily="18" charset="0"/>
              <a:cs typeface="Times New Roman" panose="02020603050405020304" pitchFamily="18" charset="0"/>
            </a:endParaRPr>
          </a:p>
          <a:p>
            <a:r>
              <a:rPr lang="ru-RU" b="1" dirty="0" smtClean="0">
                <a:solidFill>
                  <a:schemeClr val="tx1"/>
                </a:solidFill>
                <a:latin typeface="Times New Roman" panose="02020603050405020304" pitchFamily="18" charset="0"/>
                <a:cs typeface="Times New Roman" panose="02020603050405020304" pitchFamily="18" charset="0"/>
              </a:rPr>
              <a:t>3</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Талкуу</a:t>
            </a:r>
            <a:r>
              <a:rPr lang="ru-RU" b="1"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кантип</a:t>
            </a:r>
            <a:r>
              <a:rPr lang="ru-RU" dirty="0">
                <a:solidFill>
                  <a:schemeClr val="tx1"/>
                </a:solidFill>
                <a:latin typeface="Times New Roman" panose="02020603050405020304" pitchFamily="18" charset="0"/>
                <a:cs typeface="Times New Roman" panose="02020603050405020304" pitchFamily="18" charset="0"/>
              </a:rPr>
              <a:t> ар </a:t>
            </a:r>
            <a:r>
              <a:rPr lang="ru-RU" dirty="0" err="1">
                <a:solidFill>
                  <a:schemeClr val="tx1"/>
                </a:solidFill>
                <a:latin typeface="Times New Roman" panose="02020603050405020304" pitchFamily="18" charset="0"/>
                <a:cs typeface="Times New Roman" panose="02020603050405020304" pitchFamily="18" charset="0"/>
              </a:rPr>
              <a:t>бир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жаран</a:t>
            </a:r>
            <a:r>
              <a:rPr lang="ru-RU" dirty="0">
                <a:solidFill>
                  <a:schemeClr val="tx1"/>
                </a:solidFill>
                <a:latin typeface="Times New Roman" panose="02020603050405020304" pitchFamily="18" charset="0"/>
                <a:cs typeface="Times New Roman" panose="02020603050405020304" pitchFamily="18" charset="0"/>
              </a:rPr>
              <a:t> коррупция </a:t>
            </a:r>
            <a:r>
              <a:rPr lang="ru-RU" dirty="0" err="1">
                <a:solidFill>
                  <a:schemeClr val="tx1"/>
                </a:solidFill>
                <a:latin typeface="Times New Roman" panose="02020603050405020304" pitchFamily="18" charset="0"/>
                <a:cs typeface="Times New Roman" panose="02020603050405020304" pitchFamily="18" charset="0"/>
              </a:rPr>
              <a:t>менен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күрөшүү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аракетинин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бир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бөлүгү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алат</a:t>
            </a:r>
            <a:r>
              <a:rPr lang="ru-RU" dirty="0">
                <a:solidFill>
                  <a:schemeClr val="tx1"/>
                </a:solidFill>
                <a:latin typeface="Times New Roman" panose="02020603050405020304" pitchFamily="18" charset="0"/>
                <a:cs typeface="Times New Roman" panose="02020603050405020304" pitchFamily="18" charset="0"/>
              </a:rPr>
              <a:t>? </a:t>
            </a:r>
            <a:endParaRPr lang="ru-RU" dirty="0" smtClean="0">
              <a:solidFill>
                <a:schemeClr val="tx1"/>
              </a:solidFill>
              <a:latin typeface="Times New Roman" panose="02020603050405020304" pitchFamily="18" charset="0"/>
              <a:cs typeface="Times New Roman" panose="02020603050405020304" pitchFamily="18" charset="0"/>
            </a:endParaRPr>
          </a:p>
          <a:p>
            <a:r>
              <a:rPr lang="ru-RU" b="1" dirty="0" smtClean="0">
                <a:solidFill>
                  <a:schemeClr val="tx1"/>
                </a:solidFill>
                <a:latin typeface="Times New Roman" panose="02020603050405020304" pitchFamily="18" charset="0"/>
                <a:cs typeface="Times New Roman" panose="02020603050405020304" pitchFamily="18" charset="0"/>
              </a:rPr>
              <a:t>4. </a:t>
            </a:r>
            <a:r>
              <a:rPr lang="ru-RU" b="1" dirty="0" err="1">
                <a:solidFill>
                  <a:schemeClr val="tx1"/>
                </a:solidFill>
                <a:latin typeface="Times New Roman" panose="02020603050405020304" pitchFamily="18" charset="0"/>
                <a:cs typeface="Times New Roman" panose="02020603050405020304" pitchFamily="18" charset="0"/>
              </a:rPr>
              <a:t>К</a:t>
            </a:r>
            <a:r>
              <a:rPr lang="ru-RU" b="1" dirty="0" err="1" smtClean="0">
                <a:solidFill>
                  <a:schemeClr val="tx1"/>
                </a:solidFill>
                <a:latin typeface="Times New Roman" panose="02020603050405020304" pitchFamily="18" charset="0"/>
                <a:cs typeface="Times New Roman" panose="02020603050405020304" pitchFamily="18" charset="0"/>
              </a:rPr>
              <a:t>ыскача</a:t>
            </a:r>
            <a:r>
              <a:rPr lang="ru-RU" b="1" dirty="0" smtClean="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баяндамасы</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жана</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суроо-жооп</a:t>
            </a:r>
            <a:r>
              <a:rPr lang="ru-RU" b="1" dirty="0">
                <a:solidFill>
                  <a:schemeClr val="tx1"/>
                </a:solidFill>
                <a:latin typeface="Times New Roman" panose="02020603050405020304" pitchFamily="18" charset="0"/>
                <a:cs typeface="Times New Roman" panose="02020603050405020304" pitchFamily="18" charset="0"/>
              </a:rPr>
              <a:t>. </a:t>
            </a:r>
            <a:endParaRPr lang="ru-RU" b="1" dirty="0" smtClean="0">
              <a:solidFill>
                <a:schemeClr val="tx1"/>
              </a:solidFill>
              <a:latin typeface="Times New Roman" panose="02020603050405020304" pitchFamily="18" charset="0"/>
              <a:cs typeface="Times New Roman" panose="02020603050405020304" pitchFamily="18" charset="0"/>
            </a:endParaRPr>
          </a:p>
          <a:p>
            <a:r>
              <a:rPr lang="ru-RU" b="1" dirty="0" smtClean="0">
                <a:solidFill>
                  <a:schemeClr val="tx1"/>
                </a:solidFill>
                <a:latin typeface="Times New Roman" panose="02020603050405020304" pitchFamily="18" charset="0"/>
                <a:cs typeface="Times New Roman" panose="02020603050405020304" pitchFamily="18" charset="0"/>
              </a:rPr>
              <a:t>3</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Талкуунун</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негизги</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пункттары</a:t>
            </a:r>
            <a:r>
              <a:rPr lang="ru-RU" b="1"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Коомдук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мамлекеттик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сектордогу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коррупциялык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практиканын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мисалдары</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Коррупцияга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каршы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күрөшүүгө</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багытталган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мыйзамдык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чаралар</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Мыйзамга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ылайык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коррупцияга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байланыштуу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кылмыштар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үчүн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жоопкерчилик</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Ачык-айкын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коомду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түзүүдө</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жарандардын</a:t>
            </a:r>
            <a:r>
              <a:rPr lang="ru-RU" dirty="0">
                <a:solidFill>
                  <a:schemeClr val="tx1"/>
                </a:solidFill>
                <a:latin typeface="Times New Roman" panose="02020603050405020304" pitchFamily="18" charset="0"/>
                <a:cs typeface="Times New Roman" panose="02020603050405020304" pitchFamily="18" charset="0"/>
              </a:rPr>
              <a:t> ролу</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smtClean="0">
                <a:solidFill>
                  <a:schemeClr val="tx1"/>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5. </a:t>
            </a:r>
            <a:r>
              <a:rPr lang="ru-RU" b="1" dirty="0" err="1">
                <a:solidFill>
                  <a:schemeClr val="tx1"/>
                </a:solidFill>
                <a:latin typeface="Times New Roman" panose="02020603050405020304" pitchFamily="18" charset="0"/>
                <a:cs typeface="Times New Roman" panose="02020603050405020304" pitchFamily="18" charset="0"/>
              </a:rPr>
              <a:t>Кабыл</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алынган</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чечимдер</a:t>
            </a:r>
            <a:r>
              <a:rPr lang="ru-RU" b="1"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Катышуучуларга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мыйзамдагы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акыркы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өзгөртүүлөр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тууралуу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маалымат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берилди</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Күнүмдүк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иш-аракеттердин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ачыктыгын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жогорулатуу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боюнча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чаралар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аныкталды</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Бул</a:t>
            </a:r>
            <a:r>
              <a:rPr lang="ru-RU" dirty="0">
                <a:solidFill>
                  <a:schemeClr val="tx1"/>
                </a:solidFill>
                <a:latin typeface="Times New Roman" panose="02020603050405020304" pitchFamily="18" charset="0"/>
                <a:cs typeface="Times New Roman" panose="02020603050405020304" pitchFamily="18" charset="0"/>
              </a:rPr>
              <a:t> тема </a:t>
            </a:r>
            <a:r>
              <a:rPr lang="ru-RU" dirty="0" err="1">
                <a:solidFill>
                  <a:schemeClr val="tx1"/>
                </a:solidFill>
                <a:latin typeface="Times New Roman" panose="02020603050405020304" pitchFamily="18" charset="0"/>
                <a:cs typeface="Times New Roman" panose="02020603050405020304" pitchFamily="18" charset="0"/>
              </a:rPr>
              <a:t>боюнча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коррупцияга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каршы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күрөшүүгө</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багытталган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мыйзамдык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чараларды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үзгүлтүксүз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маалыматтык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сессияларды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өткөрүү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сунушталды</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28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064" y="190001"/>
            <a:ext cx="5547101" cy="416032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730" y="2296174"/>
            <a:ext cx="6082433" cy="4561825"/>
          </a:xfrm>
          <a:prstGeom prst="rect">
            <a:avLst/>
          </a:prstGeom>
        </p:spPr>
      </p:pic>
    </p:spTree>
    <p:extLst>
      <p:ext uri="{BB962C8B-B14F-4D97-AF65-F5344CB8AC3E}">
        <p14:creationId xmlns:p14="http://schemas.microsoft.com/office/powerpoint/2010/main" val="26827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0137" y="327171"/>
            <a:ext cx="9474476" cy="889233"/>
          </a:xfrm>
        </p:spPr>
        <p:txBody>
          <a:bodyPr/>
          <a:lstStyle/>
          <a:p>
            <a:r>
              <a:rPr lang="ru-RU" b="1" dirty="0" smtClean="0">
                <a:solidFill>
                  <a:schemeClr val="tx1"/>
                </a:solidFill>
                <a:latin typeface="Times New Roman" panose="02020603050405020304" pitchFamily="18" charset="0"/>
                <a:cs typeface="Times New Roman" panose="02020603050405020304" pitchFamily="18" charset="0"/>
              </a:rPr>
              <a:t>  ЖАТАКАНАГА КЕЗМЕТЧИЛИК</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78840" y="1442905"/>
            <a:ext cx="10925772" cy="4915949"/>
          </a:xfrm>
        </p:spPr>
        <p:txBody>
          <a:bodyPr>
            <a:normAutofit lnSpcReduction="10000"/>
          </a:bodyPr>
          <a:lstStyle/>
          <a:p>
            <a:r>
              <a:rPr lang="ru-RU" dirty="0" err="1" smtClean="0">
                <a:solidFill>
                  <a:schemeClr val="tx1"/>
                </a:solidFill>
                <a:latin typeface="Times New Roman" panose="02020603050405020304" pitchFamily="18" charset="0"/>
                <a:cs typeface="Times New Roman" panose="02020603050405020304" pitchFamily="18" charset="0"/>
              </a:rPr>
              <a:t>Тарбия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иштеринин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иш-планына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ылайык</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ОЭАМУда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эмгектенген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окутуучулар</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алдын</a:t>
            </a:r>
            <a:r>
              <a:rPr lang="ru-RU" dirty="0" smtClean="0">
                <a:solidFill>
                  <a:schemeClr val="tx1"/>
                </a:solidFill>
                <a:latin typeface="Times New Roman" panose="02020603050405020304" pitchFamily="18" charset="0"/>
                <a:cs typeface="Times New Roman" panose="02020603050405020304" pitchFamily="18" charset="0"/>
              </a:rPr>
              <a:t>-ала </a:t>
            </a:r>
            <a:r>
              <a:rPr lang="ru-RU" dirty="0" err="1" smtClean="0">
                <a:solidFill>
                  <a:schemeClr val="tx1"/>
                </a:solidFill>
                <a:latin typeface="Times New Roman" panose="02020603050405020304" pitchFamily="18" charset="0"/>
                <a:cs typeface="Times New Roman" panose="02020603050405020304" pitchFamily="18" charset="0"/>
              </a:rPr>
              <a:t>тузулгон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графикке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ылайык</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студенттик</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жатаканаларда</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кезметчиликте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болушкан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Кезметчиликтин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максаты</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бөлмөлөрдүн</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жалпы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пайдалануудагы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жерлердин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санитардык-гигиеналык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абалын</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текшерүү</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жашоо</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ыңгайлуулугун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баалоо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температуралык</a:t>
            </a:r>
            <a:r>
              <a:rPr lang="ru-RU" dirty="0">
                <a:solidFill>
                  <a:schemeClr val="tx1"/>
                </a:solidFill>
                <a:latin typeface="Times New Roman" panose="02020603050405020304" pitchFamily="18" charset="0"/>
                <a:cs typeface="Times New Roman" panose="02020603050405020304" pitchFamily="18" charset="0"/>
              </a:rPr>
              <a:t> режим, </a:t>
            </a:r>
            <a:r>
              <a:rPr lang="ru-RU" dirty="0" err="1">
                <a:solidFill>
                  <a:schemeClr val="tx1"/>
                </a:solidFill>
                <a:latin typeface="Times New Roman" panose="02020603050405020304" pitchFamily="18" charset="0"/>
                <a:cs typeface="Times New Roman" panose="02020603050405020304" pitchFamily="18" charset="0"/>
              </a:rPr>
              <a:t>жарык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берүү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эмерек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ж.б</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тарбия</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иштерин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уюштуруу</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актуалдуу</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темалар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боюнча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маектерди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өткөрүү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коррупцияга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каршы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күрөшүү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сергек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жашоо</a:t>
            </a:r>
            <a:r>
              <a:rPr lang="ru-RU" dirty="0">
                <a:solidFill>
                  <a:schemeClr val="tx1"/>
                </a:solidFill>
                <a:latin typeface="Times New Roman" panose="02020603050405020304" pitchFamily="18" charset="0"/>
                <a:cs typeface="Times New Roman" panose="02020603050405020304" pitchFamily="18" charset="0"/>
              </a:rPr>
              <a:t> образы, </a:t>
            </a:r>
            <a:r>
              <a:rPr lang="ru-RU" dirty="0" err="1">
                <a:solidFill>
                  <a:schemeClr val="tx1"/>
                </a:solidFill>
                <a:latin typeface="Times New Roman" panose="02020603050405020304" pitchFamily="18" charset="0"/>
                <a:cs typeface="Times New Roman" panose="02020603050405020304" pitchFamily="18" charset="0"/>
              </a:rPr>
              <a:t>кургак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учуктун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алдын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алуу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ж.б</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моралдык-нравалык</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нормаларды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маданияттар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аралык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сый-урматты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талкуулоо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айрыкча</a:t>
            </a:r>
            <a:r>
              <a:rPr lang="ru-RU" dirty="0">
                <a:solidFill>
                  <a:schemeClr val="tx1"/>
                </a:solidFill>
                <a:latin typeface="Times New Roman" panose="02020603050405020304" pitchFamily="18" charset="0"/>
                <a:cs typeface="Times New Roman" panose="02020603050405020304" pitchFamily="18" charset="0"/>
              </a:rPr>
              <a:t> чет </a:t>
            </a:r>
            <a:r>
              <a:rPr lang="ru-RU" dirty="0" err="1">
                <a:solidFill>
                  <a:schemeClr val="tx1"/>
                </a:solidFill>
                <a:latin typeface="Times New Roman" panose="02020603050405020304" pitchFamily="18" charset="0"/>
                <a:cs typeface="Times New Roman" panose="02020603050405020304" pitchFamily="18" charset="0"/>
              </a:rPr>
              <a:t>өлкөлүк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студенттер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болгондо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актуалдуу</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a:t>
            </a:r>
            <a:r>
              <a:rPr lang="ru-RU" dirty="0" err="1" smtClean="0">
                <a:solidFill>
                  <a:schemeClr val="tx1"/>
                </a:solidFill>
                <a:latin typeface="Times New Roman" panose="02020603050405020304" pitchFamily="18" charset="0"/>
                <a:cs typeface="Times New Roman" panose="02020603050405020304" pitchFamily="18" charset="0"/>
              </a:rPr>
              <a:t>онфликттик</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кырдаалдардын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алдын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алуу</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студенттер</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арасындагы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чыр-чатактарды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аныктоо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чечүү</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толеранттуулук</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a:t>
            </a:r>
            <a:r>
              <a:rPr lang="ru-RU" dirty="0">
                <a:solidFill>
                  <a:schemeClr val="tx1"/>
                </a:solidFill>
                <a:latin typeface="Times New Roman" panose="02020603050405020304" pitchFamily="18" charset="0"/>
                <a:cs typeface="Times New Roman" panose="02020603050405020304" pitchFamily="18" charset="0"/>
              </a:rPr>
              <a:t> ара </a:t>
            </a:r>
            <a:r>
              <a:rPr lang="ru-RU" dirty="0" err="1">
                <a:solidFill>
                  <a:schemeClr val="tx1"/>
                </a:solidFill>
                <a:latin typeface="Times New Roman" panose="02020603050405020304" pitchFamily="18" charset="0"/>
                <a:cs typeface="Times New Roman" panose="02020603050405020304" pitchFamily="18" charset="0"/>
              </a:rPr>
              <a:t>сый-урмат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атмосферасын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түзүү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ичинде</a:t>
            </a:r>
            <a:r>
              <a:rPr lang="ru-RU" dirty="0">
                <a:solidFill>
                  <a:schemeClr val="tx1"/>
                </a:solidFill>
                <a:latin typeface="Times New Roman" panose="02020603050405020304" pitchFamily="18" charset="0"/>
                <a:cs typeface="Times New Roman" panose="02020603050405020304" pitchFamily="18" charset="0"/>
              </a:rPr>
              <a:t> ар </a:t>
            </a:r>
            <a:r>
              <a:rPr lang="ru-RU" dirty="0" err="1">
                <a:solidFill>
                  <a:schemeClr val="tx1"/>
                </a:solidFill>
                <a:latin typeface="Times New Roman" panose="02020603050405020304" pitchFamily="18" charset="0"/>
                <a:cs typeface="Times New Roman" panose="02020603050405020304" pitchFamily="18" charset="0"/>
              </a:rPr>
              <a:t>кайсы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өлкөлөрдүн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студенттеринин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ортосунда</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укук</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бузуулардын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ички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тартиптин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бузулушунун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алдын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алуу</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студенттерге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жашоо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эрежелери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бузуунун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кесепеттери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жөнүндө</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маалымат</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берүү</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 спирт </a:t>
            </a:r>
            <a:r>
              <a:rPr lang="ru-RU" dirty="0" err="1">
                <a:solidFill>
                  <a:schemeClr val="tx1"/>
                </a:solidFill>
                <a:latin typeface="Times New Roman" panose="02020603050405020304" pitchFamily="18" charset="0"/>
                <a:cs typeface="Times New Roman" panose="02020603050405020304" pitchFamily="18" charset="0"/>
              </a:rPr>
              <a:t>ичимдиктерин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ичүүнүн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тамеки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тартуунун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тыюу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салынган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заттарды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сактоонун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алдын</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алуу</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11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7072" y="3272440"/>
            <a:ext cx="4537518" cy="3585559"/>
          </a:xfrm>
        </p:spPr>
      </p:pic>
      <p:pic>
        <p:nvPicPr>
          <p:cNvPr id="9" name="Объект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37071" y="-1"/>
            <a:ext cx="4537518" cy="3291409"/>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324" y="0"/>
            <a:ext cx="4605416" cy="3454062"/>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324" y="3433560"/>
            <a:ext cx="4605416" cy="3263318"/>
          </a:xfrm>
          <a:prstGeom prst="rect">
            <a:avLst/>
          </a:prstGeom>
        </p:spPr>
      </p:pic>
    </p:spTree>
    <p:extLst>
      <p:ext uri="{BB962C8B-B14F-4D97-AF65-F5344CB8AC3E}">
        <p14:creationId xmlns:p14="http://schemas.microsoft.com/office/powerpoint/2010/main" val="2732972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4836" y="624110"/>
            <a:ext cx="9869775" cy="715163"/>
          </a:xfrm>
        </p:spPr>
        <p:txBody>
          <a:bodyPr>
            <a:normAutofit/>
          </a:bodyPr>
          <a:lstStyle/>
          <a:p>
            <a:r>
              <a:rPr lang="ru-RU" sz="1600" dirty="0" smtClean="0">
                <a:latin typeface="Times New Roman" panose="02020603050405020304" pitchFamily="18" charset="0"/>
                <a:cs typeface="Times New Roman" panose="02020603050405020304" pitchFamily="18" charset="0"/>
              </a:rPr>
              <a:t>2024-жылдын 30-октябрында </a:t>
            </a:r>
            <a:r>
              <a:rPr lang="ru-RU" sz="1600" dirty="0" err="1" smtClean="0">
                <a:latin typeface="Times New Roman" panose="02020603050405020304" pitchFamily="18" charset="0"/>
                <a:cs typeface="Times New Roman" panose="02020603050405020304" pitchFamily="18" charset="0"/>
              </a:rPr>
              <a:t>ОЭАМУда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Студенттик</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Сенатты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шайлоо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откорулду</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Шайлоонун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жыйынтыгында</a:t>
            </a:r>
            <a:r>
              <a:rPr lang="ru-RU"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Hemlata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Dhakoliya</a:t>
            </a:r>
            <a:r>
              <a:rPr lang="en-US"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женип</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чыгып</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Студенттик</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Сенаттын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башчысы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болуп</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дайындалды</a:t>
            </a:r>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65745" y="1514764"/>
            <a:ext cx="4167052" cy="4636654"/>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88727" y="1514764"/>
            <a:ext cx="3851564" cy="4636654"/>
          </a:xfrm>
        </p:spPr>
      </p:pic>
    </p:spTree>
    <p:extLst>
      <p:ext uri="{BB962C8B-B14F-4D97-AF65-F5344CB8AC3E}">
        <p14:creationId xmlns:p14="http://schemas.microsoft.com/office/powerpoint/2010/main" val="332709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0665" y="485564"/>
            <a:ext cx="8911687" cy="1280890"/>
          </a:xfrm>
        </p:spPr>
        <p:txBody>
          <a:bodyPr>
            <a:normAutofit/>
          </a:bodyPr>
          <a:lstStyle/>
          <a:p>
            <a:r>
              <a:rPr lang="ru-RU" sz="1600" dirty="0" smtClean="0">
                <a:latin typeface="Times New Roman" panose="02020603050405020304" pitchFamily="18" charset="0"/>
                <a:cs typeface="Times New Roman" panose="02020603050405020304" pitchFamily="18" charset="0"/>
              </a:rPr>
              <a:t>2025-жылдын 26-Мартында </a:t>
            </a:r>
            <a:r>
              <a:rPr lang="ru-RU" sz="1600" dirty="0" err="1" smtClean="0">
                <a:latin typeface="Times New Roman" panose="02020603050405020304" pitchFamily="18" charset="0"/>
                <a:cs typeface="Times New Roman" panose="02020603050405020304" pitchFamily="18" charset="0"/>
              </a:rPr>
              <a:t>студенттик</a:t>
            </a:r>
            <a:r>
              <a:rPr lang="ru-RU" sz="1600" dirty="0" smtClean="0">
                <a:latin typeface="Times New Roman" panose="02020603050405020304" pitchFamily="18" charset="0"/>
                <a:cs typeface="Times New Roman" panose="02020603050405020304" pitchFamily="18" charset="0"/>
              </a:rPr>
              <a:t> сенат </a:t>
            </a:r>
            <a:r>
              <a:rPr lang="ru-RU" sz="1600" dirty="0" err="1" smtClean="0">
                <a:latin typeface="Times New Roman" panose="02020603050405020304" pitchFamily="18" charset="0"/>
                <a:cs typeface="Times New Roman" panose="02020603050405020304" pitchFamily="18" charset="0"/>
              </a:rPr>
              <a:t>тарабынан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уюштурулган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кайрымдуулук</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акциянын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негизинде</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ОЭАМУнун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окутуучулары</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жана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студенттери</a:t>
            </a:r>
            <a:r>
              <a:rPr lang="ru-RU" sz="1600" dirty="0" smtClean="0">
                <a:latin typeface="Times New Roman" panose="02020603050405020304" pitchFamily="18" charset="0"/>
                <a:cs typeface="Times New Roman" panose="02020603050405020304" pitchFamily="18" charset="0"/>
              </a:rPr>
              <a:t> Ош </a:t>
            </a:r>
            <a:r>
              <a:rPr lang="ru-RU" sz="1600" dirty="0" err="1" smtClean="0">
                <a:latin typeface="Times New Roman" panose="02020603050405020304" pitchFamily="18" charset="0"/>
                <a:cs typeface="Times New Roman" panose="02020603050405020304" pitchFamily="18" charset="0"/>
              </a:rPr>
              <a:t>шаарыннын</a:t>
            </a:r>
            <a:r>
              <a:rPr lang="ru-RU" sz="1600" dirty="0" smtClean="0">
                <a:latin typeface="Times New Roman" panose="02020603050405020304" pitchFamily="18" charset="0"/>
                <a:cs typeface="Times New Roman" panose="02020603050405020304" pitchFamily="18" charset="0"/>
              </a:rPr>
              <a:t> Калинин </a:t>
            </a:r>
            <a:r>
              <a:rPr lang="ru-RU" sz="1600" dirty="0" err="1" smtClean="0">
                <a:latin typeface="Times New Roman" panose="02020603050405020304" pitchFamily="18" charset="0"/>
                <a:cs typeface="Times New Roman" panose="02020603050405020304" pitchFamily="18" charset="0"/>
              </a:rPr>
              <a:t>кочосундо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жайгашкан</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карылар</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жана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балдар</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уйуно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барыпкийим</a:t>
            </a:r>
            <a:r>
              <a:rPr lang="ru-RU" sz="1600" dirty="0" smtClean="0">
                <a:latin typeface="Times New Roman" panose="02020603050405020304" pitchFamily="18" charset="0"/>
                <a:cs typeface="Times New Roman" panose="02020603050405020304" pitchFamily="18" charset="0"/>
              </a:rPr>
              <a:t>-кече </a:t>
            </a:r>
            <a:r>
              <a:rPr lang="ru-RU" sz="1600" dirty="0" err="1" smtClean="0">
                <a:latin typeface="Times New Roman" panose="02020603050405020304" pitchFamily="18" charset="0"/>
                <a:cs typeface="Times New Roman" panose="02020603050405020304" pitchFamily="18" charset="0"/>
              </a:rPr>
              <a:t>жана</a:t>
            </a:r>
            <a:r>
              <a:rPr lang="ru-RU" sz="1600" dirty="0" smtClean="0">
                <a:latin typeface="Times New Roman" panose="02020603050405020304" pitchFamily="18" charset="0"/>
                <a:cs typeface="Times New Roman" panose="02020603050405020304" pitchFamily="18" charset="0"/>
              </a:rPr>
              <a:t> башка </a:t>
            </a:r>
            <a:r>
              <a:rPr lang="ru-RU" sz="1600" dirty="0" err="1" smtClean="0">
                <a:latin typeface="Times New Roman" panose="02020603050405020304" pitchFamily="18" charset="0"/>
                <a:cs typeface="Times New Roman" panose="02020603050405020304" pitchFamily="18" charset="0"/>
              </a:rPr>
              <a:t>белектерди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тапшырып</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келишти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21165" y="1985817"/>
            <a:ext cx="4627418" cy="4045527"/>
          </a:xfrm>
        </p:spPr>
      </p:pic>
      <p:pic>
        <p:nvPicPr>
          <p:cNvPr id="3" name="Объект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6509" y="1985817"/>
            <a:ext cx="4568104" cy="4045527"/>
          </a:xfrm>
        </p:spPr>
      </p:pic>
    </p:spTree>
    <p:extLst>
      <p:ext uri="{BB962C8B-B14F-4D97-AF65-F5344CB8AC3E}">
        <p14:creationId xmlns:p14="http://schemas.microsoft.com/office/powerpoint/2010/main" val="248582538"/>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317</TotalTime>
  <Words>1721</Words>
  <Application>Microsoft Office PowerPoint</Application>
  <PresentationFormat>Широкоэкранный</PresentationFormat>
  <Paragraphs>207</Paragraphs>
  <Slides>31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Calibri</vt:lpstr>
      <vt:lpstr>Century Gothic</vt:lpstr>
      <vt:lpstr>Times New Roman</vt:lpstr>
      <vt:lpstr>Wingdings 3</vt:lpstr>
      <vt:lpstr>Легкий дым</vt:lpstr>
      <vt:lpstr>2024-2025 окуу жылында аткарылган тарбия иштери боюнча отчет</vt:lpstr>
      <vt:lpstr>ОЭАМУнун дарылоо иши факультетинин тайпаларына 2024-2025-окуу жылы учун томонкудой тартипте кураторлор (академиялык кенешчи) бекитилген:</vt:lpstr>
      <vt:lpstr>КУРАТОРДУК САБАКТАР</vt:lpstr>
      <vt:lpstr>                                                    Куратордук сааттын протоколу                                                      Тема: Коррупциянын алдын алуу  Датасы:                                                         Убакыт:  Куратор:                                                        Тайпа:                                                Жылы: 2024-2025. </vt:lpstr>
      <vt:lpstr>Презентация PowerPoint</vt:lpstr>
      <vt:lpstr>  ЖАТАКАНАГА КЕЗМЕТЧИЛИК</vt:lpstr>
      <vt:lpstr>Презентация PowerPoint</vt:lpstr>
      <vt:lpstr>2024-жылдын 30-октябрында ОЭАМУда Студенттик Сенатты шайлоо откорулду. Шайлоонун жыйынтыгында Hemlata Dhakoliya женип чыгып, Студенттик Сенаттын башчысы болуп дайындалды. </vt:lpstr>
      <vt:lpstr>2025-жылдын 26-Мартында студенттик сенат тарабынан уюштурулган кайрымдуулук акциянын негизинде ОЭАМУнун окутуучулары жана студенттери Ош шаарыннын Калинин кочосундо жайгашкан карылар жана балдар уйуно барыпкийим-кече жана башка белектерди тапшырып келишти.</vt:lpstr>
      <vt:lpstr>2025-жылдын 26-январында ОЭАМУда билим алып жатышкан Индиялык студенттер учун Индия Республикасынын кунуно арналган майрамдык иш-чара откорулду. Иш-чарада куттуктоолор жана концерттик программа менен коштолду.</vt:lpstr>
      <vt:lpstr>2025-жылдын 23-мартында ОЭАМУда билим алып жатышкан Пакистандык студенттер учун Пакистан Олкосунун кунуно арналган майрамдык иш-чара откорулду. Иш-чарада куттуктоолор жана концерттик программа менен коштолду.</vt:lpstr>
      <vt:lpstr>Таланттуу студенттерди колдоо максатында Жалал-Абад мамлекеттик университетинде откорулуп жаткан таланттардын шоусу конкурсуна биздин унивесрситетибиздин студенттери активдуу катышып, алдынкы орундарды ээлеп келишуудо.</vt:lpstr>
      <vt:lpstr>2025-жылдын 24-мартында ОЭАМУда Буткул Дуйнолук туберкулезго каршы курошуу кунуно карата уюштурулган агартуу акциясы откорулду. Акциянын негизинде шаар тургундарына туберкулез оорусунун алдын-алуу, дарылоосыяктуу керектуу маалыматтарды камтыган буклеттер таркатылды.</vt:lpstr>
      <vt:lpstr>2025-жылдын 1-Майынан 10-Майга чейинки каникул аралыгындагы студенттерди козомолдоо боюнча иш-чаралар. </vt:lpstr>
      <vt:lpstr>2025-жылдын 1-Майынан 10-Майга чейинки каникул аралыгындагы студенттерди козомолдоо боюнча</vt:lpstr>
      <vt:lpstr>УКМК окулдору менен ОММУнун окулдорунун жолугушуусу</vt:lpstr>
      <vt:lpstr>330-берене. Расалык, этностук, улуттук, диний же региондор аралык кастыкты (араздашууну) козутуу </vt:lpstr>
      <vt:lpstr>ОММУнун ректору Р.М.Джумаевдин ОММУда билим алып жатышкан студенттерге расмий кайрылуусу</vt:lpstr>
      <vt:lpstr>ОММУда билим алып жатышкан алыскы чет олколук студенттер боюнча жалпы маалымат</vt:lpstr>
      <vt:lpstr>ОММУнун  деканы Н.К.Курманалиевдин, практика жетекчиси Б.Муратовдун, кафедра башчылары Н.Нурланова жана Э.Нышанкулованын, тарбия иштери боюнча декандын орун басары  Г.Садыкованын жатаканадагы студенттер менен жолугушуусу</vt:lpstr>
      <vt:lpstr>ОММУнун  деканы Н.К.Курманалиевдин, практика жетекчиси Б.Муратовдун, кафедра башчылары Н.Нурланова жана Э.Нышанкулованын, тарбия иштери боюнча декандын орун басары  Г.Садыкованын жатаканадагы студенттер менен жолугушуусунун протоколу</vt:lpstr>
      <vt:lpstr>Ош ШИИБдин Сулайман-Тоо МБнын МАЫӨ милициянын улук лейтенанты Жээнбеков Эрландын ОММУда билим алып жатынкан алыскы чет олколук студенттер менен болгон </vt:lpstr>
      <vt:lpstr>Презентация PowerPoint</vt:lpstr>
      <vt:lpstr>Презентация PowerPoint</vt:lpstr>
      <vt:lpstr>Пакистан жана Индия мамлекеттеринен келген, Кыргыз Республикасынын медициналык билим берүү уюмдарында окуган студенттердин коопсуздугун камсыз кылуу боюнча чаралар тууралуу Пакистан менен Индиядагы кырдаалдын курчушуна байланыштуу, ошондой эле Кыргыз Республикасында билим алып жаткан чет элдик студенттердин коопсуздугун камсыз кылуу максатында буйрук кылам: </vt:lpstr>
      <vt:lpstr>Ош эл аралык медициналык университетинин окутуучуларынын жатаканага кезметчилик графиги </vt:lpstr>
      <vt:lpstr>09.05.2025 куну Ош эл аралык медициналык университетинин окутуучуларынын жатаканага кезметчилик графигигин фотоотчету</vt:lpstr>
      <vt:lpstr>10.05.2025 куну Ош эл аралык медициналык университетинин окутуучуларынын жатаканага кезметчилик графигигин фотоотчету</vt:lpstr>
      <vt:lpstr>11.05.2025 куну Ош эл аралык медициналык университетинин окутуучуларынын жатаканага кезметчилик графигигин фотоотчету</vt:lpstr>
      <vt:lpstr>12.05.2025 куну Ош эл аралык медициналык университетинин окутуучуларынын жатаканага кезметчилик графигигин фотоотчету</vt:lpstr>
      <vt:lpstr>Конул бурганыныздар учун рахмат!!!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Пакистан жана Индия мамлекеттеринен келген, Кыргыз Республикасынын медициналык билим берүү уюмдарында окуган студенттердин коопсуздугун камсыз кылуу боюнча чаралар тууралуу Пакистан менен Индиядагы кырдаалдын курчушуна байланыштуу, ошондой эле Кыргыз Республикасында билим алып жаткан чет элдик студенттердин коопсуздугун камсыз кылуу максатында буйрук кылам:</dc:title>
  <dc:creator>Rector</dc:creator>
  <cp:lastModifiedBy>Rector</cp:lastModifiedBy>
  <cp:revision>33</cp:revision>
  <dcterms:created xsi:type="dcterms:W3CDTF">2025-05-13T03:09:50Z</dcterms:created>
  <dcterms:modified xsi:type="dcterms:W3CDTF">2025-06-25T04:28:37Z</dcterms:modified>
</cp:coreProperties>
</file>